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462" r:id="rId2"/>
    <p:sldId id="5497" r:id="rId3"/>
    <p:sldId id="5493" r:id="rId4"/>
    <p:sldId id="5517" r:id="rId5"/>
    <p:sldId id="5520" r:id="rId6"/>
    <p:sldId id="5483" r:id="rId7"/>
    <p:sldId id="5519" r:id="rId8"/>
    <p:sldId id="5522" r:id="rId9"/>
    <p:sldId id="5529" r:id="rId10"/>
    <p:sldId id="5498" r:id="rId11"/>
    <p:sldId id="5523" r:id="rId12"/>
    <p:sldId id="5525" r:id="rId13"/>
    <p:sldId id="5526" r:id="rId14"/>
    <p:sldId id="5527" r:id="rId15"/>
    <p:sldId id="5530" r:id="rId16"/>
    <p:sldId id="5531" r:id="rId17"/>
    <p:sldId id="5492" r:id="rId18"/>
  </p:sldIdLst>
  <p:sldSz cx="12858750" cy="7232650"/>
  <p:notesSz cx="6858000" cy="9144000"/>
  <p:custDataLst>
    <p:tags r:id="rId21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40080" indent="-1828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955" indent="-55435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>
          <p15:clr>
            <a:srgbClr val="A4A3A4"/>
          </p15:clr>
        </p15:guide>
        <p15:guide id="2" orient="horz" pos="4183">
          <p15:clr>
            <a:srgbClr val="A4A3A4"/>
          </p15:clr>
        </p15:guide>
        <p15:guide id="3" pos="4050">
          <p15:clr>
            <a:srgbClr val="A4A3A4"/>
          </p15:clr>
        </p15:guide>
        <p15:guide id="4" pos="557">
          <p15:clr>
            <a:srgbClr val="A4A3A4"/>
          </p15:clr>
        </p15:guide>
        <p15:guide id="5" pos="7497">
          <p15:clr>
            <a:srgbClr val="A4A3A4"/>
          </p15:clr>
        </p15:guide>
        <p15:guide id="6" pos="69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00000"/>
    <a:srgbClr val="FFFFFF"/>
    <a:srgbClr val="4B342A"/>
    <a:srgbClr val="69481E"/>
    <a:srgbClr val="474B45"/>
    <a:srgbClr val="CA8F45"/>
    <a:srgbClr val="3B3838"/>
    <a:srgbClr val="333F50"/>
    <a:srgbClr val="1F9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28" autoAdjust="0"/>
    <p:restoredTop sz="95394" autoAdjust="0"/>
  </p:normalViewPr>
  <p:slideViewPr>
    <p:cSldViewPr>
      <p:cViewPr varScale="1">
        <p:scale>
          <a:sx n="102" d="100"/>
          <a:sy n="102" d="100"/>
        </p:scale>
        <p:origin x="132" y="246"/>
      </p:cViewPr>
      <p:guideLst>
        <p:guide orient="horz" pos="328"/>
        <p:guide orient="horz" pos="4183"/>
        <p:guide pos="4050"/>
        <p:guide pos="557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-320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  <a:t>2023-07-16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t>2023-07-16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9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1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3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53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B7FA29-E3F8-4667-8A96-8EB7A1B77917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355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980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244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066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737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4406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B7FA29-E3F8-4667-8A96-8EB7A1B77917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0446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7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604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0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t>2023-07-16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t>2023-07-16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64407" y="2246811"/>
            <a:ext cx="10929938" cy="155033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28813" y="4098502"/>
            <a:ext cx="9001125" cy="18483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2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8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71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13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56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99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42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384D8-9F17-4372-A23A-924F96CB64E3}" type="datetimeFigureOut">
              <a:rPr lang="zh-CN" altLang="en-US"/>
              <a:t>2023-07-16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0A286-8FF2-4EC5-AF8A-818446FED1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t>2023-07-16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9470663" y="6754480"/>
            <a:ext cx="775136" cy="245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4039" y="385072"/>
            <a:ext cx="11090672" cy="1397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4039" y="1925358"/>
            <a:ext cx="11090672" cy="458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4039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t>2023-07-16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461" y="6703595"/>
            <a:ext cx="4339828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1492" y="6703595"/>
            <a:ext cx="2893219" cy="38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l" defTabSz="964565" rtl="0" eaLnBrk="1" latinLnBrk="0" hangingPunct="1">
        <a:lnSpc>
          <a:spcPct val="90000"/>
        </a:lnSpc>
        <a:spcBef>
          <a:spcPct val="0"/>
        </a:spcBef>
        <a:buNone/>
        <a:defRPr sz="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1300" indent="-241300" algn="l" defTabSz="964565" rtl="0" eaLnBrk="1" latinLnBrk="0" hangingPunct="1">
        <a:lnSpc>
          <a:spcPct val="90000"/>
        </a:lnSpc>
        <a:spcBef>
          <a:spcPts val="1055"/>
        </a:spcBef>
        <a:buFont typeface="Arial" panose="020B0604020202020204" pitchFamily="34" charset="0"/>
        <a:buChar char="•"/>
        <a:defRPr sz="2955" kern="1200">
          <a:solidFill>
            <a:schemeClr val="tx1"/>
          </a:solidFill>
          <a:latin typeface="+mn-lt"/>
          <a:ea typeface="+mn-ea"/>
          <a:cs typeface="+mn-cs"/>
        </a:defRPr>
      </a:lvl1pPr>
      <a:lvl2pPr marL="72326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30" kern="1200">
          <a:solidFill>
            <a:schemeClr val="tx1"/>
          </a:solidFill>
          <a:latin typeface="+mn-lt"/>
          <a:ea typeface="+mn-ea"/>
          <a:cs typeface="+mn-cs"/>
        </a:defRPr>
      </a:lvl2pPr>
      <a:lvl3pPr marL="120523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10" kern="1200">
          <a:solidFill>
            <a:schemeClr val="tx1"/>
          </a:solidFill>
          <a:latin typeface="+mn-lt"/>
          <a:ea typeface="+mn-ea"/>
          <a:cs typeface="+mn-cs"/>
        </a:defRPr>
      </a:lvl3pPr>
      <a:lvl4pPr marL="168783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6979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5176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3436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616325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98290" indent="-241300" algn="l" defTabSz="964565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196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456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653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849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109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306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5025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6990" algn="l" defTabSz="96456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3904357"/>
            <a:ext cx="12858750" cy="27478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4610101" y="887204"/>
            <a:ext cx="3638550" cy="376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矩形 259"/>
          <p:cNvSpPr>
            <a:spLocks noChangeArrowheads="1"/>
          </p:cNvSpPr>
          <p:nvPr/>
        </p:nvSpPr>
        <p:spPr bwMode="auto">
          <a:xfrm>
            <a:off x="1028775" y="4984477"/>
            <a:ext cx="1072919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致密油气勘探开发项目部</a:t>
            </a:r>
            <a:r>
              <a:rPr lang="en-US" altLang="zh-CN" sz="4800" b="1" dirty="0">
                <a:solidFill>
                  <a:schemeClr val="bg1"/>
                </a:solidFill>
                <a:cs typeface="Arial" panose="020B0604020202020204" pitchFamily="34" charset="0"/>
              </a:rPr>
              <a:t>-</a:t>
            </a:r>
            <a:r>
              <a:rPr lang="zh-CN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投资项目计划财务管理系统介绍</a:t>
            </a:r>
            <a:endParaRPr lang="zh-CN" altLang="en-US" sz="4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" name="矩形 259"/>
          <p:cNvSpPr>
            <a:spLocks noChangeArrowheads="1"/>
          </p:cNvSpPr>
          <p:nvPr/>
        </p:nvSpPr>
        <p:spPr bwMode="auto">
          <a:xfrm>
            <a:off x="3186138" y="4471129"/>
            <a:ext cx="64864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>2023</a:t>
            </a:r>
            <a:endParaRPr lang="zh-CN" altLang="en-US" sz="2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0" y="6652165"/>
            <a:ext cx="12858750" cy="1296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50"/>
                            </p:stCondLst>
                            <p:childTnLst>
                              <p:par>
                                <p:cTn id="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650"/>
                            </p:stCondLst>
                            <p:childTnLst>
                              <p:par>
                                <p:cTn id="3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400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1" grpId="1"/>
      <p:bldP spid="16" grpId="0"/>
      <p:bldP spid="16" grpId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reeform 68"/>
          <p:cNvSpPr/>
          <p:nvPr/>
        </p:nvSpPr>
        <p:spPr>
          <a:xfrm>
            <a:off x="2385204" y="208855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4" rIns="73814" bIns="73816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1" name="Freeform 70"/>
          <p:cNvSpPr/>
          <p:nvPr/>
        </p:nvSpPr>
        <p:spPr>
          <a:xfrm>
            <a:off x="2385204" y="351364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6" rIns="73814" bIns="73814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2385204" y="493873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6" rIns="73814" bIns="73814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 flipH="1">
            <a:off x="7072278" y="208855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4" rIns="73814" bIns="73816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3" name="Freeform 62"/>
          <p:cNvSpPr/>
          <p:nvPr/>
        </p:nvSpPr>
        <p:spPr>
          <a:xfrm flipH="1">
            <a:off x="7072278" y="351364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6" rIns="73814" bIns="73814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5" name="Freeform 64"/>
          <p:cNvSpPr/>
          <p:nvPr/>
        </p:nvSpPr>
        <p:spPr>
          <a:xfrm flipH="1">
            <a:off x="7072278" y="4938733"/>
            <a:ext cx="3401269" cy="1109677"/>
          </a:xfrm>
          <a:custGeom>
            <a:avLst/>
            <a:gdLst>
              <a:gd name="connsiteX0" fmla="*/ 131527 w 789146"/>
              <a:gd name="connsiteY0" fmla="*/ 0 h 2110763"/>
              <a:gd name="connsiteX1" fmla="*/ 657619 w 789146"/>
              <a:gd name="connsiteY1" fmla="*/ 0 h 2110763"/>
              <a:gd name="connsiteX2" fmla="*/ 750623 w 789146"/>
              <a:gd name="connsiteY2" fmla="*/ 38524 h 2110763"/>
              <a:gd name="connsiteX3" fmla="*/ 789146 w 789146"/>
              <a:gd name="connsiteY3" fmla="*/ 131528 h 2110763"/>
              <a:gd name="connsiteX4" fmla="*/ 789146 w 789146"/>
              <a:gd name="connsiteY4" fmla="*/ 2110763 h 2110763"/>
              <a:gd name="connsiteX5" fmla="*/ 789146 w 789146"/>
              <a:gd name="connsiteY5" fmla="*/ 2110763 h 2110763"/>
              <a:gd name="connsiteX6" fmla="*/ 789146 w 789146"/>
              <a:gd name="connsiteY6" fmla="*/ 2110763 h 2110763"/>
              <a:gd name="connsiteX7" fmla="*/ 0 w 789146"/>
              <a:gd name="connsiteY7" fmla="*/ 2110763 h 2110763"/>
              <a:gd name="connsiteX8" fmla="*/ 0 w 789146"/>
              <a:gd name="connsiteY8" fmla="*/ 2110763 h 2110763"/>
              <a:gd name="connsiteX9" fmla="*/ 0 w 789146"/>
              <a:gd name="connsiteY9" fmla="*/ 2110763 h 2110763"/>
              <a:gd name="connsiteX10" fmla="*/ 0 w 789146"/>
              <a:gd name="connsiteY10" fmla="*/ 131527 h 2110763"/>
              <a:gd name="connsiteX11" fmla="*/ 38524 w 789146"/>
              <a:gd name="connsiteY11" fmla="*/ 38523 h 2110763"/>
              <a:gd name="connsiteX12" fmla="*/ 131528 w 789146"/>
              <a:gd name="connsiteY12" fmla="*/ 0 h 2110763"/>
              <a:gd name="connsiteX13" fmla="*/ 131527 w 789146"/>
              <a:gd name="connsiteY13" fmla="*/ 0 h 21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89146" h="2110763">
                <a:moveTo>
                  <a:pt x="789146" y="351802"/>
                </a:moveTo>
                <a:lnTo>
                  <a:pt x="789146" y="1758961"/>
                </a:lnTo>
                <a:cubicBezTo>
                  <a:pt x="789146" y="1852264"/>
                  <a:pt x="783965" y="1941748"/>
                  <a:pt x="774743" y="2007723"/>
                </a:cubicBezTo>
                <a:cubicBezTo>
                  <a:pt x="765521" y="2073698"/>
                  <a:pt x="753013" y="2110762"/>
                  <a:pt x="739972" y="2110762"/>
                </a:cubicBezTo>
                <a:lnTo>
                  <a:pt x="0" y="2110762"/>
                </a:lnTo>
                <a:lnTo>
                  <a:pt x="0" y="2110762"/>
                </a:lnTo>
                <a:lnTo>
                  <a:pt x="0" y="2110762"/>
                </a:lnTo>
                <a:lnTo>
                  <a:pt x="0" y="1"/>
                </a:lnTo>
                <a:lnTo>
                  <a:pt x="0" y="1"/>
                </a:lnTo>
                <a:lnTo>
                  <a:pt x="0" y="1"/>
                </a:lnTo>
                <a:lnTo>
                  <a:pt x="739972" y="1"/>
                </a:lnTo>
                <a:cubicBezTo>
                  <a:pt x="753014" y="1"/>
                  <a:pt x="765522" y="37065"/>
                  <a:pt x="774743" y="103043"/>
                </a:cubicBezTo>
                <a:cubicBezTo>
                  <a:pt x="783965" y="169018"/>
                  <a:pt x="789146" y="258502"/>
                  <a:pt x="789146" y="351805"/>
                </a:cubicBezTo>
                <a:lnTo>
                  <a:pt x="789146" y="351802"/>
                </a:lnTo>
                <a:close/>
              </a:path>
            </a:pathLst>
          </a:custGeom>
          <a:solidFill>
            <a:schemeClr val="tx1">
              <a:lumMod val="10000"/>
              <a:lumOff val="9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0017" tIns="73816" rIns="73814" bIns="73814" numCol="1" spcCol="1270" anchor="ctr" anchorCtr="0">
            <a:noAutofit/>
          </a:bodyPr>
          <a:lstStyle/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marL="321310" lvl="1" indent="-321310" defTabSz="1375410">
              <a:lnSpc>
                <a:spcPct val="120000"/>
              </a:lnSpc>
              <a:spcAft>
                <a:spcPct val="15000"/>
              </a:spcAft>
              <a:buChar char="•"/>
            </a:pPr>
            <a:endParaRPr lang="en-US" sz="8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4" name="Text Placeholder 3"/>
          <p:cNvSpPr txBox="1"/>
          <p:nvPr/>
        </p:nvSpPr>
        <p:spPr>
          <a:xfrm>
            <a:off x="3102230" y="2293119"/>
            <a:ext cx="2362794" cy="49475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系统及权限管理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/>
            </a:r>
            <a:br>
              <a:rPr 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</a:b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期间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管理</a:t>
            </a:r>
            <a:endParaRPr lang="en-US" altLang="zh-CN" sz="14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8" name="Text Placeholder 3"/>
          <p:cNvSpPr txBox="1"/>
          <p:nvPr/>
        </p:nvSpPr>
        <p:spPr>
          <a:xfrm>
            <a:off x="3102230" y="3618647"/>
            <a:ext cx="2362794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汇总数据、凭证数据导入</a:t>
            </a:r>
            <a:endParaRPr lang="en-US" altLang="zh-CN" sz="14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计算规则设置</a:t>
            </a:r>
            <a:endParaRPr lang="en-US" altLang="zh-CN" sz="14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试算</a:t>
            </a:r>
            <a:endParaRPr lang="en-US" altLang="zh-CN" sz="14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0" name="Text Placeholder 3"/>
          <p:cNvSpPr txBox="1"/>
          <p:nvPr/>
        </p:nvSpPr>
        <p:spPr>
          <a:xfrm>
            <a:off x="3102230" y="5056485"/>
            <a:ext cx="2362794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概结算项目模板</a:t>
            </a:r>
          </a:p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概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结算项目与凭证对照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设计</a:t>
            </a:r>
            <a:endParaRPr lang="en-US" altLang="zh-CN" sz="14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  <a:p>
            <a:pPr algn="l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概算</a:t>
            </a:r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数据录入编辑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7" name="Text Placeholder 3"/>
          <p:cNvSpPr txBox="1"/>
          <p:nvPr/>
        </p:nvSpPr>
        <p:spPr>
          <a:xfrm>
            <a:off x="7388243" y="2293119"/>
            <a:ext cx="2641532" cy="56015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资产项目模板</a:t>
            </a:r>
          </a:p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 资产项目与概结算项目对照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1" name="Text Placeholder 3"/>
          <p:cNvSpPr txBox="1"/>
          <p:nvPr/>
        </p:nvSpPr>
        <p:spPr>
          <a:xfrm>
            <a:off x="7149455" y="3713592"/>
            <a:ext cx="2991476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资产项目数据录入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(</a:t>
            </a: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非凭证数据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)</a:t>
            </a:r>
          </a:p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</a:t>
            </a: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资产项目导入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(</a:t>
            </a: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非凭证数据 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)</a:t>
            </a:r>
          </a:p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</a:t>
            </a: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资产项目数据关联导入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(</a:t>
            </a: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来源</a:t>
            </a:r>
            <a:r>
              <a:rPr lang="zh-CN" altLang="en-US" sz="1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凭证</a:t>
            </a:r>
            <a:r>
              <a:rPr lang="en-US" altLang="zh-CN" sz="1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)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93" name="Text Placeholder 3"/>
          <p:cNvSpPr txBox="1"/>
          <p:nvPr/>
        </p:nvSpPr>
        <p:spPr>
          <a:xfrm>
            <a:off x="7778137" y="5103617"/>
            <a:ext cx="2362794" cy="83946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报表模板设计</a:t>
            </a:r>
          </a:p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报表数据管理</a:t>
            </a:r>
          </a:p>
          <a:p>
            <a:pPr algn="r" defTabSz="1285875"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sz="1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 报表查询与打印</a:t>
            </a:r>
            <a:endParaRPr lang="en-US" altLang="zh-CN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452711" y="2009070"/>
            <a:ext cx="1943659" cy="127683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01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基础功能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452711" y="3434163"/>
            <a:ext cx="1943659" cy="127682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02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项目管理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52711" y="4859254"/>
            <a:ext cx="1943659" cy="127682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03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项目概结算数据管理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 flipH="1">
            <a:off x="10462379" y="2009070"/>
            <a:ext cx="2015667" cy="127683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04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资产项目管理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 flipH="1">
            <a:off x="10462380" y="3434163"/>
            <a:ext cx="2015666" cy="127682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05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资产项目数据管理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 flipH="1">
            <a:off x="10462380" y="4859254"/>
            <a:ext cx="2015666" cy="127682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en-US" sz="2000" dirty="0" smtClean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06</a:t>
            </a:r>
          </a:p>
          <a:p>
            <a:pPr algn="ctr" defTabSz="1437640">
              <a:lnSpc>
                <a:spcPct val="120000"/>
              </a:lnSpc>
              <a:spcAft>
                <a:spcPct val="35000"/>
              </a:spcAft>
            </a:pPr>
            <a:r>
              <a:rPr lang="zh-CN" altLang="en-US" sz="2000" dirty="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报表管理</a:t>
            </a:r>
            <a:endParaRPr lang="en-US" sz="2000" dirty="0"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9" name="TextBox 8"/>
          <p:cNvSpPr txBox="1"/>
          <p:nvPr/>
        </p:nvSpPr>
        <p:spPr>
          <a:xfrm>
            <a:off x="609599" y="297529"/>
            <a:ext cx="4163592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</a:t>
            </a:r>
            <a:r>
              <a:rPr lang="zh-CN" altLang="en-US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功能</a:t>
            </a:r>
            <a:r>
              <a:rPr lang="zh-CN" altLang="en-US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介绍）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5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1" grpId="0" animBg="1"/>
      <p:bldP spid="73" grpId="0" animBg="1"/>
      <p:bldP spid="46" grpId="0" animBg="1"/>
      <p:bldP spid="63" grpId="0" animBg="1"/>
      <p:bldP spid="65" grpId="0" animBg="1"/>
      <p:bldP spid="74" grpId="0"/>
      <p:bldP spid="78" grpId="0"/>
      <p:bldP spid="80" grpId="0"/>
      <p:bldP spid="87" grpId="0"/>
      <p:bldP spid="91" grpId="0"/>
      <p:bldP spid="93" grpId="0"/>
      <p:bldP spid="68" grpId="0" animBg="1"/>
      <p:bldP spid="70" grpId="0" animBg="1"/>
      <p:bldP spid="72" grpId="0" animBg="1"/>
      <p:bldP spid="45" grpId="0" animBg="1"/>
      <p:bldP spid="48" grpId="0" animBg="1"/>
      <p:bldP spid="6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7"/>
          <p:cNvSpPr>
            <a:spLocks noEditPoints="1"/>
          </p:cNvSpPr>
          <p:nvPr/>
        </p:nvSpPr>
        <p:spPr bwMode="auto">
          <a:xfrm>
            <a:off x="4656401" y="1360813"/>
            <a:ext cx="1906588" cy="4330700"/>
          </a:xfrm>
          <a:custGeom>
            <a:avLst/>
            <a:gdLst>
              <a:gd name="T0" fmla="*/ 914 w 1007"/>
              <a:gd name="T1" fmla="*/ 170 h 2288"/>
              <a:gd name="T2" fmla="*/ 728 w 1007"/>
              <a:gd name="T3" fmla="*/ 122 h 2288"/>
              <a:gd name="T4" fmla="*/ 291 w 1007"/>
              <a:gd name="T5" fmla="*/ 122 h 2288"/>
              <a:gd name="T6" fmla="*/ 147 w 1007"/>
              <a:gd name="T7" fmla="*/ 0 h 2288"/>
              <a:gd name="T8" fmla="*/ 0 w 1007"/>
              <a:gd name="T9" fmla="*/ 146 h 2288"/>
              <a:gd name="T10" fmla="*/ 147 w 1007"/>
              <a:gd name="T11" fmla="*/ 293 h 2288"/>
              <a:gd name="T12" fmla="*/ 291 w 1007"/>
              <a:gd name="T13" fmla="*/ 171 h 2288"/>
              <a:gd name="T14" fmla="*/ 728 w 1007"/>
              <a:gd name="T15" fmla="*/ 171 h 2288"/>
              <a:gd name="T16" fmla="*/ 957 w 1007"/>
              <a:gd name="T17" fmla="*/ 351 h 2288"/>
              <a:gd name="T18" fmla="*/ 957 w 1007"/>
              <a:gd name="T19" fmla="*/ 2288 h 2288"/>
              <a:gd name="T20" fmla="*/ 1007 w 1007"/>
              <a:gd name="T21" fmla="*/ 2288 h 2288"/>
              <a:gd name="T22" fmla="*/ 1007 w 1007"/>
              <a:gd name="T23" fmla="*/ 351 h 2288"/>
              <a:gd name="T24" fmla="*/ 914 w 1007"/>
              <a:gd name="T25" fmla="*/ 170 h 2288"/>
              <a:gd name="T26" fmla="*/ 147 w 1007"/>
              <a:gd name="T27" fmla="*/ 233 h 2288"/>
              <a:gd name="T28" fmla="*/ 61 w 1007"/>
              <a:gd name="T29" fmla="*/ 146 h 2288"/>
              <a:gd name="T30" fmla="*/ 147 w 1007"/>
              <a:gd name="T31" fmla="*/ 60 h 2288"/>
              <a:gd name="T32" fmla="*/ 233 w 1007"/>
              <a:gd name="T33" fmla="*/ 146 h 2288"/>
              <a:gd name="T34" fmla="*/ 147 w 1007"/>
              <a:gd name="T35" fmla="*/ 233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07" h="2288">
                <a:moveTo>
                  <a:pt x="914" y="170"/>
                </a:moveTo>
                <a:cubicBezTo>
                  <a:pt x="854" y="130"/>
                  <a:pt x="780" y="122"/>
                  <a:pt x="728" y="122"/>
                </a:cubicBezTo>
                <a:cubicBezTo>
                  <a:pt x="291" y="122"/>
                  <a:pt x="291" y="122"/>
                  <a:pt x="291" y="122"/>
                </a:cubicBezTo>
                <a:cubicBezTo>
                  <a:pt x="279" y="53"/>
                  <a:pt x="219" y="0"/>
                  <a:pt x="147" y="0"/>
                </a:cubicBezTo>
                <a:cubicBezTo>
                  <a:pt x="66" y="0"/>
                  <a:pt x="0" y="66"/>
                  <a:pt x="0" y="146"/>
                </a:cubicBezTo>
                <a:cubicBezTo>
                  <a:pt x="0" y="227"/>
                  <a:pt x="66" y="293"/>
                  <a:pt x="147" y="293"/>
                </a:cubicBezTo>
                <a:cubicBezTo>
                  <a:pt x="219" y="293"/>
                  <a:pt x="279" y="240"/>
                  <a:pt x="291" y="171"/>
                </a:cubicBezTo>
                <a:cubicBezTo>
                  <a:pt x="728" y="171"/>
                  <a:pt x="728" y="171"/>
                  <a:pt x="728" y="171"/>
                </a:cubicBezTo>
                <a:cubicBezTo>
                  <a:pt x="797" y="171"/>
                  <a:pt x="957" y="189"/>
                  <a:pt x="957" y="351"/>
                </a:cubicBezTo>
                <a:cubicBezTo>
                  <a:pt x="957" y="2288"/>
                  <a:pt x="957" y="2288"/>
                  <a:pt x="957" y="2288"/>
                </a:cubicBezTo>
                <a:cubicBezTo>
                  <a:pt x="1007" y="2288"/>
                  <a:pt x="1007" y="2288"/>
                  <a:pt x="1007" y="2288"/>
                </a:cubicBezTo>
                <a:cubicBezTo>
                  <a:pt x="1007" y="351"/>
                  <a:pt x="1007" y="351"/>
                  <a:pt x="1007" y="351"/>
                </a:cubicBezTo>
                <a:cubicBezTo>
                  <a:pt x="1007" y="272"/>
                  <a:pt x="975" y="210"/>
                  <a:pt x="914" y="170"/>
                </a:cubicBezTo>
                <a:close/>
                <a:moveTo>
                  <a:pt x="147" y="233"/>
                </a:moveTo>
                <a:cubicBezTo>
                  <a:pt x="99" y="233"/>
                  <a:pt x="61" y="194"/>
                  <a:pt x="61" y="146"/>
                </a:cubicBezTo>
                <a:cubicBezTo>
                  <a:pt x="61" y="99"/>
                  <a:pt x="99" y="60"/>
                  <a:pt x="147" y="60"/>
                </a:cubicBezTo>
                <a:cubicBezTo>
                  <a:pt x="194" y="60"/>
                  <a:pt x="233" y="99"/>
                  <a:pt x="233" y="146"/>
                </a:cubicBezTo>
                <a:cubicBezTo>
                  <a:pt x="233" y="194"/>
                  <a:pt x="194" y="233"/>
                  <a:pt x="147" y="233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0" name="Freeform 8"/>
          <p:cNvSpPr>
            <a:spLocks noEditPoints="1"/>
          </p:cNvSpPr>
          <p:nvPr/>
        </p:nvSpPr>
        <p:spPr bwMode="auto">
          <a:xfrm>
            <a:off x="4656401" y="2803851"/>
            <a:ext cx="1727200" cy="2876550"/>
          </a:xfrm>
          <a:custGeom>
            <a:avLst/>
            <a:gdLst>
              <a:gd name="T0" fmla="*/ 673 w 912"/>
              <a:gd name="T1" fmla="*/ 125 h 1520"/>
              <a:gd name="T2" fmla="*/ 292 w 912"/>
              <a:gd name="T3" fmla="*/ 125 h 1520"/>
              <a:gd name="T4" fmla="*/ 147 w 912"/>
              <a:gd name="T5" fmla="*/ 0 h 1520"/>
              <a:gd name="T6" fmla="*/ 0 w 912"/>
              <a:gd name="T7" fmla="*/ 146 h 1520"/>
              <a:gd name="T8" fmla="*/ 147 w 912"/>
              <a:gd name="T9" fmla="*/ 292 h 1520"/>
              <a:gd name="T10" fmla="*/ 290 w 912"/>
              <a:gd name="T11" fmla="*/ 174 h 1520"/>
              <a:gd name="T12" fmla="*/ 673 w 912"/>
              <a:gd name="T13" fmla="*/ 174 h 1520"/>
              <a:gd name="T14" fmla="*/ 862 w 912"/>
              <a:gd name="T15" fmla="*/ 317 h 1520"/>
              <a:gd name="T16" fmla="*/ 862 w 912"/>
              <a:gd name="T17" fmla="*/ 1520 h 1520"/>
              <a:gd name="T18" fmla="*/ 912 w 912"/>
              <a:gd name="T19" fmla="*/ 1520 h 1520"/>
              <a:gd name="T20" fmla="*/ 912 w 912"/>
              <a:gd name="T21" fmla="*/ 317 h 1520"/>
              <a:gd name="T22" fmla="*/ 673 w 912"/>
              <a:gd name="T23" fmla="*/ 125 h 1520"/>
              <a:gd name="T24" fmla="*/ 147 w 912"/>
              <a:gd name="T25" fmla="*/ 232 h 1520"/>
              <a:gd name="T26" fmla="*/ 61 w 912"/>
              <a:gd name="T27" fmla="*/ 146 h 1520"/>
              <a:gd name="T28" fmla="*/ 147 w 912"/>
              <a:gd name="T29" fmla="*/ 60 h 1520"/>
              <a:gd name="T30" fmla="*/ 233 w 912"/>
              <a:gd name="T31" fmla="*/ 146 h 1520"/>
              <a:gd name="T32" fmla="*/ 147 w 912"/>
              <a:gd name="T33" fmla="*/ 232 h 1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12" h="1520">
                <a:moveTo>
                  <a:pt x="673" y="125"/>
                </a:moveTo>
                <a:cubicBezTo>
                  <a:pt x="292" y="125"/>
                  <a:pt x="292" y="125"/>
                  <a:pt x="292" y="125"/>
                </a:cubicBezTo>
                <a:cubicBezTo>
                  <a:pt x="281" y="54"/>
                  <a:pt x="220" y="0"/>
                  <a:pt x="147" y="0"/>
                </a:cubicBezTo>
                <a:cubicBezTo>
                  <a:pt x="66" y="0"/>
                  <a:pt x="0" y="65"/>
                  <a:pt x="0" y="146"/>
                </a:cubicBezTo>
                <a:cubicBezTo>
                  <a:pt x="0" y="227"/>
                  <a:pt x="66" y="292"/>
                  <a:pt x="147" y="292"/>
                </a:cubicBezTo>
                <a:cubicBezTo>
                  <a:pt x="218" y="292"/>
                  <a:pt x="277" y="241"/>
                  <a:pt x="290" y="174"/>
                </a:cubicBezTo>
                <a:cubicBezTo>
                  <a:pt x="673" y="174"/>
                  <a:pt x="673" y="174"/>
                  <a:pt x="673" y="174"/>
                </a:cubicBezTo>
                <a:cubicBezTo>
                  <a:pt x="844" y="174"/>
                  <a:pt x="862" y="274"/>
                  <a:pt x="862" y="317"/>
                </a:cubicBezTo>
                <a:cubicBezTo>
                  <a:pt x="862" y="1520"/>
                  <a:pt x="862" y="1520"/>
                  <a:pt x="862" y="1520"/>
                </a:cubicBezTo>
                <a:cubicBezTo>
                  <a:pt x="912" y="1520"/>
                  <a:pt x="912" y="1520"/>
                  <a:pt x="912" y="1520"/>
                </a:cubicBezTo>
                <a:cubicBezTo>
                  <a:pt x="912" y="317"/>
                  <a:pt x="912" y="317"/>
                  <a:pt x="912" y="317"/>
                </a:cubicBezTo>
                <a:cubicBezTo>
                  <a:pt x="912" y="199"/>
                  <a:pt x="820" y="125"/>
                  <a:pt x="673" y="125"/>
                </a:cubicBezTo>
                <a:close/>
                <a:moveTo>
                  <a:pt x="147" y="232"/>
                </a:moveTo>
                <a:cubicBezTo>
                  <a:pt x="99" y="232"/>
                  <a:pt x="61" y="194"/>
                  <a:pt x="61" y="146"/>
                </a:cubicBezTo>
                <a:cubicBezTo>
                  <a:pt x="61" y="99"/>
                  <a:pt x="99" y="60"/>
                  <a:pt x="147" y="60"/>
                </a:cubicBezTo>
                <a:cubicBezTo>
                  <a:pt x="194" y="60"/>
                  <a:pt x="233" y="99"/>
                  <a:pt x="233" y="146"/>
                </a:cubicBezTo>
                <a:cubicBezTo>
                  <a:pt x="233" y="194"/>
                  <a:pt x="194" y="232"/>
                  <a:pt x="147" y="232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1" name="Freeform 9"/>
          <p:cNvSpPr>
            <a:spLocks noEditPoints="1"/>
          </p:cNvSpPr>
          <p:nvPr/>
        </p:nvSpPr>
        <p:spPr bwMode="auto">
          <a:xfrm>
            <a:off x="4656401" y="4221488"/>
            <a:ext cx="1557338" cy="1463675"/>
          </a:xfrm>
          <a:custGeom>
            <a:avLst/>
            <a:gdLst>
              <a:gd name="T0" fmla="*/ 778 w 823"/>
              <a:gd name="T1" fmla="*/ 203 h 774"/>
              <a:gd name="T2" fmla="*/ 581 w 823"/>
              <a:gd name="T3" fmla="*/ 131 h 774"/>
              <a:gd name="T4" fmla="*/ 292 w 823"/>
              <a:gd name="T5" fmla="*/ 131 h 774"/>
              <a:gd name="T6" fmla="*/ 147 w 823"/>
              <a:gd name="T7" fmla="*/ 0 h 774"/>
              <a:gd name="T8" fmla="*/ 0 w 823"/>
              <a:gd name="T9" fmla="*/ 147 h 774"/>
              <a:gd name="T10" fmla="*/ 147 w 823"/>
              <a:gd name="T11" fmla="*/ 293 h 774"/>
              <a:gd name="T12" fmla="*/ 289 w 823"/>
              <a:gd name="T13" fmla="*/ 180 h 774"/>
              <a:gd name="T14" fmla="*/ 581 w 823"/>
              <a:gd name="T15" fmla="*/ 180 h 774"/>
              <a:gd name="T16" fmla="*/ 774 w 823"/>
              <a:gd name="T17" fmla="*/ 330 h 774"/>
              <a:gd name="T18" fmla="*/ 774 w 823"/>
              <a:gd name="T19" fmla="*/ 774 h 774"/>
              <a:gd name="T20" fmla="*/ 823 w 823"/>
              <a:gd name="T21" fmla="*/ 774 h 774"/>
              <a:gd name="T22" fmla="*/ 823 w 823"/>
              <a:gd name="T23" fmla="*/ 330 h 774"/>
              <a:gd name="T24" fmla="*/ 778 w 823"/>
              <a:gd name="T25" fmla="*/ 203 h 774"/>
              <a:gd name="T26" fmla="*/ 147 w 823"/>
              <a:gd name="T27" fmla="*/ 233 h 774"/>
              <a:gd name="T28" fmla="*/ 61 w 823"/>
              <a:gd name="T29" fmla="*/ 147 h 774"/>
              <a:gd name="T30" fmla="*/ 147 w 823"/>
              <a:gd name="T31" fmla="*/ 60 h 774"/>
              <a:gd name="T32" fmla="*/ 233 w 823"/>
              <a:gd name="T33" fmla="*/ 147 h 774"/>
              <a:gd name="T34" fmla="*/ 147 w 823"/>
              <a:gd name="T35" fmla="*/ 233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23" h="774">
                <a:moveTo>
                  <a:pt x="778" y="203"/>
                </a:moveTo>
                <a:cubicBezTo>
                  <a:pt x="737" y="155"/>
                  <a:pt x="671" y="131"/>
                  <a:pt x="581" y="131"/>
                </a:cubicBezTo>
                <a:cubicBezTo>
                  <a:pt x="292" y="131"/>
                  <a:pt x="292" y="131"/>
                  <a:pt x="292" y="131"/>
                </a:cubicBezTo>
                <a:cubicBezTo>
                  <a:pt x="285" y="58"/>
                  <a:pt x="222" y="0"/>
                  <a:pt x="147" y="0"/>
                </a:cubicBezTo>
                <a:cubicBezTo>
                  <a:pt x="66" y="0"/>
                  <a:pt x="0" y="66"/>
                  <a:pt x="0" y="147"/>
                </a:cubicBezTo>
                <a:cubicBezTo>
                  <a:pt x="0" y="227"/>
                  <a:pt x="66" y="293"/>
                  <a:pt x="147" y="293"/>
                </a:cubicBezTo>
                <a:cubicBezTo>
                  <a:pt x="216" y="293"/>
                  <a:pt x="274" y="245"/>
                  <a:pt x="289" y="180"/>
                </a:cubicBezTo>
                <a:cubicBezTo>
                  <a:pt x="581" y="180"/>
                  <a:pt x="581" y="180"/>
                  <a:pt x="581" y="180"/>
                </a:cubicBezTo>
                <a:cubicBezTo>
                  <a:pt x="653" y="180"/>
                  <a:pt x="774" y="200"/>
                  <a:pt x="774" y="330"/>
                </a:cubicBezTo>
                <a:cubicBezTo>
                  <a:pt x="774" y="774"/>
                  <a:pt x="774" y="774"/>
                  <a:pt x="774" y="774"/>
                </a:cubicBezTo>
                <a:cubicBezTo>
                  <a:pt x="823" y="774"/>
                  <a:pt x="823" y="774"/>
                  <a:pt x="823" y="774"/>
                </a:cubicBezTo>
                <a:cubicBezTo>
                  <a:pt x="823" y="330"/>
                  <a:pt x="823" y="330"/>
                  <a:pt x="823" y="330"/>
                </a:cubicBezTo>
                <a:cubicBezTo>
                  <a:pt x="823" y="295"/>
                  <a:pt x="815" y="245"/>
                  <a:pt x="778" y="203"/>
                </a:cubicBezTo>
                <a:close/>
                <a:moveTo>
                  <a:pt x="147" y="233"/>
                </a:moveTo>
                <a:cubicBezTo>
                  <a:pt x="99" y="233"/>
                  <a:pt x="61" y="194"/>
                  <a:pt x="61" y="147"/>
                </a:cubicBezTo>
                <a:cubicBezTo>
                  <a:pt x="61" y="99"/>
                  <a:pt x="99" y="60"/>
                  <a:pt x="147" y="60"/>
                </a:cubicBezTo>
                <a:cubicBezTo>
                  <a:pt x="194" y="60"/>
                  <a:pt x="233" y="99"/>
                  <a:pt x="233" y="147"/>
                </a:cubicBezTo>
                <a:cubicBezTo>
                  <a:pt x="233" y="194"/>
                  <a:pt x="194" y="233"/>
                  <a:pt x="147" y="233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2" name="Freeform 10"/>
          <p:cNvSpPr>
            <a:spLocks noEditPoints="1"/>
          </p:cNvSpPr>
          <p:nvPr/>
        </p:nvSpPr>
        <p:spPr bwMode="auto">
          <a:xfrm>
            <a:off x="6634426" y="2103763"/>
            <a:ext cx="1743075" cy="3576638"/>
          </a:xfrm>
          <a:custGeom>
            <a:avLst/>
            <a:gdLst>
              <a:gd name="T0" fmla="*/ 775 w 921"/>
              <a:gd name="T1" fmla="*/ 0 h 1890"/>
              <a:gd name="T2" fmla="*/ 632 w 921"/>
              <a:gd name="T3" fmla="*/ 115 h 1890"/>
              <a:gd name="T4" fmla="*/ 252 w 921"/>
              <a:gd name="T5" fmla="*/ 115 h 1890"/>
              <a:gd name="T6" fmla="*/ 7 w 921"/>
              <a:gd name="T7" fmla="*/ 294 h 1890"/>
              <a:gd name="T8" fmla="*/ 7 w 921"/>
              <a:gd name="T9" fmla="*/ 1890 h 1890"/>
              <a:gd name="T10" fmla="*/ 56 w 921"/>
              <a:gd name="T11" fmla="*/ 1890 h 1890"/>
              <a:gd name="T12" fmla="*/ 56 w 921"/>
              <a:gd name="T13" fmla="*/ 298 h 1890"/>
              <a:gd name="T14" fmla="*/ 252 w 921"/>
              <a:gd name="T15" fmla="*/ 165 h 1890"/>
              <a:gd name="T16" fmla="*/ 630 w 921"/>
              <a:gd name="T17" fmla="*/ 165 h 1890"/>
              <a:gd name="T18" fmla="*/ 775 w 921"/>
              <a:gd name="T19" fmla="*/ 292 h 1890"/>
              <a:gd name="T20" fmla="*/ 921 w 921"/>
              <a:gd name="T21" fmla="*/ 146 h 1890"/>
              <a:gd name="T22" fmla="*/ 775 w 921"/>
              <a:gd name="T23" fmla="*/ 0 h 1890"/>
              <a:gd name="T24" fmla="*/ 775 w 921"/>
              <a:gd name="T25" fmla="*/ 232 h 1890"/>
              <a:gd name="T26" fmla="*/ 689 w 921"/>
              <a:gd name="T27" fmla="*/ 146 h 1890"/>
              <a:gd name="T28" fmla="*/ 775 w 921"/>
              <a:gd name="T29" fmla="*/ 60 h 1890"/>
              <a:gd name="T30" fmla="*/ 861 w 921"/>
              <a:gd name="T31" fmla="*/ 146 h 1890"/>
              <a:gd name="T32" fmla="*/ 775 w 921"/>
              <a:gd name="T33" fmla="*/ 232 h 1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21" h="1890">
                <a:moveTo>
                  <a:pt x="775" y="0"/>
                </a:moveTo>
                <a:cubicBezTo>
                  <a:pt x="705" y="0"/>
                  <a:pt x="646" y="49"/>
                  <a:pt x="632" y="115"/>
                </a:cubicBezTo>
                <a:cubicBezTo>
                  <a:pt x="252" y="115"/>
                  <a:pt x="252" y="115"/>
                  <a:pt x="252" y="115"/>
                </a:cubicBezTo>
                <a:cubicBezTo>
                  <a:pt x="87" y="115"/>
                  <a:pt x="16" y="167"/>
                  <a:pt x="7" y="294"/>
                </a:cubicBezTo>
                <a:cubicBezTo>
                  <a:pt x="0" y="394"/>
                  <a:pt x="7" y="1829"/>
                  <a:pt x="7" y="1890"/>
                </a:cubicBezTo>
                <a:cubicBezTo>
                  <a:pt x="56" y="1890"/>
                  <a:pt x="56" y="1890"/>
                  <a:pt x="56" y="1890"/>
                </a:cubicBezTo>
                <a:cubicBezTo>
                  <a:pt x="56" y="1875"/>
                  <a:pt x="50" y="395"/>
                  <a:pt x="56" y="298"/>
                </a:cubicBezTo>
                <a:cubicBezTo>
                  <a:pt x="61" y="227"/>
                  <a:pt x="80" y="165"/>
                  <a:pt x="252" y="165"/>
                </a:cubicBezTo>
                <a:cubicBezTo>
                  <a:pt x="630" y="165"/>
                  <a:pt x="630" y="165"/>
                  <a:pt x="630" y="165"/>
                </a:cubicBezTo>
                <a:cubicBezTo>
                  <a:pt x="639" y="236"/>
                  <a:pt x="701" y="292"/>
                  <a:pt x="775" y="292"/>
                </a:cubicBezTo>
                <a:cubicBezTo>
                  <a:pt x="856" y="292"/>
                  <a:pt x="921" y="227"/>
                  <a:pt x="921" y="146"/>
                </a:cubicBezTo>
                <a:cubicBezTo>
                  <a:pt x="921" y="65"/>
                  <a:pt x="856" y="0"/>
                  <a:pt x="775" y="0"/>
                </a:cubicBezTo>
                <a:close/>
                <a:moveTo>
                  <a:pt x="775" y="232"/>
                </a:moveTo>
                <a:cubicBezTo>
                  <a:pt x="728" y="232"/>
                  <a:pt x="689" y="194"/>
                  <a:pt x="689" y="146"/>
                </a:cubicBezTo>
                <a:cubicBezTo>
                  <a:pt x="689" y="99"/>
                  <a:pt x="728" y="60"/>
                  <a:pt x="775" y="60"/>
                </a:cubicBezTo>
                <a:cubicBezTo>
                  <a:pt x="823" y="60"/>
                  <a:pt x="861" y="99"/>
                  <a:pt x="861" y="146"/>
                </a:cubicBezTo>
                <a:cubicBezTo>
                  <a:pt x="861" y="194"/>
                  <a:pt x="823" y="232"/>
                  <a:pt x="775" y="232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3" name="Freeform 11"/>
          <p:cNvSpPr>
            <a:spLocks noEditPoints="1"/>
          </p:cNvSpPr>
          <p:nvPr/>
        </p:nvSpPr>
        <p:spPr bwMode="auto">
          <a:xfrm>
            <a:off x="6810638" y="3526163"/>
            <a:ext cx="1555750" cy="2147888"/>
          </a:xfrm>
          <a:custGeom>
            <a:avLst/>
            <a:gdLst>
              <a:gd name="T0" fmla="*/ 676 w 822"/>
              <a:gd name="T1" fmla="*/ 0 h 1135"/>
              <a:gd name="T2" fmla="*/ 532 w 822"/>
              <a:gd name="T3" fmla="*/ 122 h 1135"/>
              <a:gd name="T4" fmla="*/ 202 w 822"/>
              <a:gd name="T5" fmla="*/ 119 h 1135"/>
              <a:gd name="T6" fmla="*/ 0 w 822"/>
              <a:gd name="T7" fmla="*/ 333 h 1135"/>
              <a:gd name="T8" fmla="*/ 0 w 822"/>
              <a:gd name="T9" fmla="*/ 1135 h 1135"/>
              <a:gd name="T10" fmla="*/ 49 w 822"/>
              <a:gd name="T11" fmla="*/ 1135 h 1135"/>
              <a:gd name="T12" fmla="*/ 49 w 822"/>
              <a:gd name="T13" fmla="*/ 333 h 1135"/>
              <a:gd name="T14" fmla="*/ 202 w 822"/>
              <a:gd name="T15" fmla="*/ 168 h 1135"/>
              <a:gd name="T16" fmla="*/ 532 w 822"/>
              <a:gd name="T17" fmla="*/ 171 h 1135"/>
              <a:gd name="T18" fmla="*/ 676 w 822"/>
              <a:gd name="T19" fmla="*/ 293 h 1135"/>
              <a:gd name="T20" fmla="*/ 822 w 822"/>
              <a:gd name="T21" fmla="*/ 147 h 1135"/>
              <a:gd name="T22" fmla="*/ 676 w 822"/>
              <a:gd name="T23" fmla="*/ 0 h 1135"/>
              <a:gd name="T24" fmla="*/ 676 w 822"/>
              <a:gd name="T25" fmla="*/ 233 h 1135"/>
              <a:gd name="T26" fmla="*/ 590 w 822"/>
              <a:gd name="T27" fmla="*/ 147 h 1135"/>
              <a:gd name="T28" fmla="*/ 676 w 822"/>
              <a:gd name="T29" fmla="*/ 60 h 1135"/>
              <a:gd name="T30" fmla="*/ 762 w 822"/>
              <a:gd name="T31" fmla="*/ 147 h 1135"/>
              <a:gd name="T32" fmla="*/ 676 w 822"/>
              <a:gd name="T33" fmla="*/ 233 h 1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22" h="1135">
                <a:moveTo>
                  <a:pt x="676" y="0"/>
                </a:moveTo>
                <a:cubicBezTo>
                  <a:pt x="604" y="0"/>
                  <a:pt x="544" y="53"/>
                  <a:pt x="532" y="122"/>
                </a:cubicBezTo>
                <a:cubicBezTo>
                  <a:pt x="462" y="121"/>
                  <a:pt x="282" y="119"/>
                  <a:pt x="202" y="119"/>
                </a:cubicBezTo>
                <a:cubicBezTo>
                  <a:pt x="90" y="119"/>
                  <a:pt x="0" y="236"/>
                  <a:pt x="0" y="333"/>
                </a:cubicBezTo>
                <a:cubicBezTo>
                  <a:pt x="0" y="1135"/>
                  <a:pt x="0" y="1135"/>
                  <a:pt x="0" y="1135"/>
                </a:cubicBezTo>
                <a:cubicBezTo>
                  <a:pt x="49" y="1135"/>
                  <a:pt x="49" y="1135"/>
                  <a:pt x="49" y="1135"/>
                </a:cubicBezTo>
                <a:cubicBezTo>
                  <a:pt x="49" y="333"/>
                  <a:pt x="49" y="333"/>
                  <a:pt x="49" y="333"/>
                </a:cubicBezTo>
                <a:cubicBezTo>
                  <a:pt x="49" y="268"/>
                  <a:pt x="115" y="168"/>
                  <a:pt x="202" y="168"/>
                </a:cubicBezTo>
                <a:cubicBezTo>
                  <a:pt x="282" y="168"/>
                  <a:pt x="462" y="170"/>
                  <a:pt x="532" y="171"/>
                </a:cubicBezTo>
                <a:cubicBezTo>
                  <a:pt x="543" y="240"/>
                  <a:pt x="604" y="293"/>
                  <a:pt x="676" y="293"/>
                </a:cubicBezTo>
                <a:cubicBezTo>
                  <a:pt x="757" y="293"/>
                  <a:pt x="822" y="227"/>
                  <a:pt x="822" y="147"/>
                </a:cubicBezTo>
                <a:cubicBezTo>
                  <a:pt x="822" y="66"/>
                  <a:pt x="757" y="0"/>
                  <a:pt x="676" y="0"/>
                </a:cubicBezTo>
                <a:close/>
                <a:moveTo>
                  <a:pt x="676" y="233"/>
                </a:moveTo>
                <a:cubicBezTo>
                  <a:pt x="628" y="233"/>
                  <a:pt x="590" y="194"/>
                  <a:pt x="590" y="147"/>
                </a:cubicBezTo>
                <a:cubicBezTo>
                  <a:pt x="590" y="99"/>
                  <a:pt x="628" y="60"/>
                  <a:pt x="676" y="60"/>
                </a:cubicBezTo>
                <a:cubicBezTo>
                  <a:pt x="723" y="60"/>
                  <a:pt x="762" y="99"/>
                  <a:pt x="762" y="147"/>
                </a:cubicBezTo>
                <a:cubicBezTo>
                  <a:pt x="762" y="194"/>
                  <a:pt x="723" y="233"/>
                  <a:pt x="676" y="233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24" name="矩形 123"/>
          <p:cNvSpPr/>
          <p:nvPr/>
        </p:nvSpPr>
        <p:spPr>
          <a:xfrm>
            <a:off x="2561207" y="1260631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从</a:t>
            </a:r>
            <a:r>
              <a:rPr lang="en-US" altLang="zh-CN" b="1" dirty="0" err="1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ms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系统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6" name="矩形 125"/>
          <p:cNvSpPr/>
          <p:nvPr/>
        </p:nvSpPr>
        <p:spPr>
          <a:xfrm>
            <a:off x="2551747" y="2757441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从</a:t>
            </a:r>
            <a:r>
              <a:rPr lang="en-US" altLang="zh-CN" b="1" dirty="0" err="1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ms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系统</a:t>
            </a:r>
            <a:endParaRPr lang="en-US" altLang="zh-CN" b="1" dirty="0" smtClean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8" name="矩形 127"/>
          <p:cNvSpPr/>
          <p:nvPr/>
        </p:nvSpPr>
        <p:spPr>
          <a:xfrm>
            <a:off x="2551747" y="4125593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设置导入模板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9" name="矩形 128"/>
          <p:cNvSpPr/>
          <p:nvPr/>
        </p:nvSpPr>
        <p:spPr>
          <a:xfrm>
            <a:off x="2551747" y="4460676"/>
            <a:ext cx="2029020" cy="307777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Excel</a:t>
            </a:r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数据模板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</p:txBody>
      </p:sp>
      <p:sp>
        <p:nvSpPr>
          <p:cNvPr id="130" name="矩形 129"/>
          <p:cNvSpPr/>
          <p:nvPr/>
        </p:nvSpPr>
        <p:spPr>
          <a:xfrm>
            <a:off x="8456403" y="1980711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导入汇总和凭证数据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1" name="矩形 130"/>
          <p:cNvSpPr/>
          <p:nvPr/>
        </p:nvSpPr>
        <p:spPr>
          <a:xfrm>
            <a:off x="8486466" y="2263432"/>
            <a:ext cx="2029020" cy="307777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Excel</a:t>
            </a:r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数据源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</p:txBody>
      </p:sp>
      <p:sp>
        <p:nvSpPr>
          <p:cNvPr id="132" name="矩形 131"/>
          <p:cNvSpPr/>
          <p:nvPr/>
        </p:nvSpPr>
        <p:spPr>
          <a:xfrm>
            <a:off x="8456403" y="347752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数据验证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3" name="矩形 132"/>
          <p:cNvSpPr/>
          <p:nvPr/>
        </p:nvSpPr>
        <p:spPr>
          <a:xfrm>
            <a:off x="8456403" y="3846592"/>
            <a:ext cx="2262158" cy="52322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验证通过，写入数据</a:t>
            </a:r>
            <a:endParaRPr lang="en-US" altLang="zh-CN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  <a:p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验证提示，导入成功提示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</p:txBody>
      </p:sp>
      <p:sp>
        <p:nvSpPr>
          <p:cNvPr id="134" name="矩形 133"/>
          <p:cNvSpPr/>
          <p:nvPr/>
        </p:nvSpPr>
        <p:spPr>
          <a:xfrm>
            <a:off x="4757792" y="1462065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C00000"/>
                </a:solidFill>
                <a:latin typeface="方正超粗黑简体" panose="03000509000000000000" pitchFamily="65" charset="-122"/>
                <a:ea typeface="方正超粗黑简体" panose="03000509000000000000" pitchFamily="65" charset="-122"/>
              </a:rPr>
              <a:t>1</a:t>
            </a:r>
            <a:endParaRPr lang="zh-CN" altLang="en-US" dirty="0">
              <a:solidFill>
                <a:srgbClr val="C00000"/>
              </a:solidFill>
              <a:latin typeface="方正超粗黑简体" panose="03000509000000000000" pitchFamily="65" charset="-122"/>
              <a:ea typeface="方正超粗黑简体" panose="03000509000000000000" pitchFamily="65" charset="-122"/>
            </a:endParaRPr>
          </a:p>
        </p:txBody>
      </p:sp>
      <p:sp>
        <p:nvSpPr>
          <p:cNvPr id="135" name="矩形 134"/>
          <p:cNvSpPr/>
          <p:nvPr/>
        </p:nvSpPr>
        <p:spPr>
          <a:xfrm>
            <a:off x="4759630" y="2901457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FF9900"/>
                </a:solidFill>
                <a:latin typeface="方正超粗黑简体" panose="03000509000000000000" pitchFamily="65" charset="-122"/>
                <a:ea typeface="方正超粗黑简体" panose="03000509000000000000" pitchFamily="65" charset="-122"/>
              </a:rPr>
              <a:t>2</a:t>
            </a:r>
            <a:endParaRPr lang="zh-CN" altLang="en-US" dirty="0">
              <a:solidFill>
                <a:srgbClr val="FF9900"/>
              </a:solidFill>
              <a:latin typeface="方正超粗黑简体" panose="03000509000000000000" pitchFamily="65" charset="-122"/>
              <a:ea typeface="方正超粗黑简体" panose="03000509000000000000" pitchFamily="65" charset="-122"/>
            </a:endParaRPr>
          </a:p>
        </p:txBody>
      </p:sp>
      <p:sp>
        <p:nvSpPr>
          <p:cNvPr id="136" name="矩形 135"/>
          <p:cNvSpPr/>
          <p:nvPr/>
        </p:nvSpPr>
        <p:spPr>
          <a:xfrm>
            <a:off x="4759630" y="4332325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C00000"/>
                </a:solidFill>
                <a:latin typeface="方正超粗黑简体" panose="03000509000000000000" pitchFamily="65" charset="-122"/>
                <a:ea typeface="方正超粗黑简体" panose="03000509000000000000" pitchFamily="65" charset="-122"/>
              </a:rPr>
              <a:t>3</a:t>
            </a:r>
            <a:endParaRPr lang="zh-CN" altLang="en-US" dirty="0">
              <a:solidFill>
                <a:srgbClr val="C00000"/>
              </a:solidFill>
              <a:latin typeface="方正超粗黑简体" panose="03000509000000000000" pitchFamily="65" charset="-122"/>
              <a:ea typeface="方正超粗黑简体" panose="03000509000000000000" pitchFamily="65" charset="-122"/>
            </a:endParaRPr>
          </a:p>
        </p:txBody>
      </p:sp>
      <p:sp>
        <p:nvSpPr>
          <p:cNvPr id="137" name="矩形 136"/>
          <p:cNvSpPr/>
          <p:nvPr/>
        </p:nvSpPr>
        <p:spPr>
          <a:xfrm>
            <a:off x="7928176" y="3621537"/>
            <a:ext cx="35079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C00000"/>
                </a:solidFill>
                <a:latin typeface="方正超粗黑简体" panose="03000509000000000000" pitchFamily="65" charset="-122"/>
                <a:ea typeface="方正超粗黑简体" panose="03000509000000000000" pitchFamily="65" charset="-122"/>
              </a:rPr>
              <a:t>5</a:t>
            </a:r>
            <a:endParaRPr lang="zh-CN" altLang="en-US" dirty="0">
              <a:solidFill>
                <a:srgbClr val="C00000"/>
              </a:solidFill>
              <a:latin typeface="方正超粗黑简体" panose="03000509000000000000" pitchFamily="65" charset="-122"/>
              <a:ea typeface="方正超粗黑简体" panose="03000509000000000000" pitchFamily="65" charset="-122"/>
            </a:endParaRPr>
          </a:p>
        </p:txBody>
      </p:sp>
      <p:sp>
        <p:nvSpPr>
          <p:cNvPr id="138" name="矩形 137"/>
          <p:cNvSpPr/>
          <p:nvPr/>
        </p:nvSpPr>
        <p:spPr>
          <a:xfrm>
            <a:off x="7937115" y="2201877"/>
            <a:ext cx="35079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>
                <a:solidFill>
                  <a:srgbClr val="FF9900"/>
                </a:solidFill>
                <a:latin typeface="方正超粗黑简体" panose="03000509000000000000" pitchFamily="65" charset="-122"/>
                <a:ea typeface="方正超粗黑简体" panose="03000509000000000000" pitchFamily="65" charset="-122"/>
              </a:rPr>
              <a:t>4</a:t>
            </a:r>
            <a:endParaRPr lang="zh-CN" altLang="en-US" dirty="0">
              <a:solidFill>
                <a:srgbClr val="FF9900"/>
              </a:solidFill>
              <a:latin typeface="方正超粗黑简体" panose="03000509000000000000" pitchFamily="65" charset="-122"/>
              <a:ea typeface="方正超粗黑简体" panose="03000509000000000000" pitchFamily="65" charset="-122"/>
            </a:endParaRPr>
          </a:p>
        </p:txBody>
      </p:sp>
      <p:sp>
        <p:nvSpPr>
          <p:cNvPr id="139" name="椭圆 138"/>
          <p:cNvSpPr/>
          <p:nvPr/>
        </p:nvSpPr>
        <p:spPr>
          <a:xfrm>
            <a:off x="5597617" y="5080004"/>
            <a:ext cx="1829142" cy="1829140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600"/>
          </a:p>
        </p:txBody>
      </p:sp>
      <p:sp>
        <p:nvSpPr>
          <p:cNvPr id="140" name="椭圆 139"/>
          <p:cNvSpPr/>
          <p:nvPr/>
        </p:nvSpPr>
        <p:spPr>
          <a:xfrm>
            <a:off x="5791167" y="5273554"/>
            <a:ext cx="1442041" cy="1442039"/>
          </a:xfrm>
          <a:prstGeom prst="ellipse">
            <a:avLst/>
          </a:prstGeom>
          <a:gradFill>
            <a:gsLst>
              <a:gs pos="0">
                <a:srgbClr val="D9D9D9"/>
              </a:gs>
              <a:gs pos="100000">
                <a:schemeClr val="bg1">
                  <a:lumMod val="98000"/>
                </a:schemeClr>
              </a:gs>
            </a:gsLst>
            <a:lin ang="5400000" scaled="1"/>
          </a:gradFill>
          <a:ln>
            <a:noFill/>
          </a:ln>
          <a:effectLst>
            <a:outerShdw blurRad="114300" dist="1143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600" dirty="0"/>
          </a:p>
        </p:txBody>
      </p:sp>
      <p:sp>
        <p:nvSpPr>
          <p:cNvPr id="141" name="Freeform 352"/>
          <p:cNvSpPr>
            <a:spLocks noEditPoints="1"/>
          </p:cNvSpPr>
          <p:nvPr/>
        </p:nvSpPr>
        <p:spPr bwMode="auto">
          <a:xfrm>
            <a:off x="6233312" y="5822600"/>
            <a:ext cx="557749" cy="343945"/>
          </a:xfrm>
          <a:custGeom>
            <a:avLst/>
            <a:gdLst>
              <a:gd name="T0" fmla="*/ 33 w 51"/>
              <a:gd name="T1" fmla="*/ 31 h 31"/>
              <a:gd name="T2" fmla="*/ 8 w 51"/>
              <a:gd name="T3" fmla="*/ 31 h 31"/>
              <a:gd name="T4" fmla="*/ 7 w 51"/>
              <a:gd name="T5" fmla="*/ 29 h 31"/>
              <a:gd name="T6" fmla="*/ 7 w 51"/>
              <a:gd name="T7" fmla="*/ 25 h 31"/>
              <a:gd name="T8" fmla="*/ 7 w 51"/>
              <a:gd name="T9" fmla="*/ 14 h 31"/>
              <a:gd name="T10" fmla="*/ 2 w 51"/>
              <a:gd name="T11" fmla="*/ 14 h 31"/>
              <a:gd name="T12" fmla="*/ 0 w 51"/>
              <a:gd name="T13" fmla="*/ 12 h 31"/>
              <a:gd name="T14" fmla="*/ 0 w 51"/>
              <a:gd name="T15" fmla="*/ 11 h 31"/>
              <a:gd name="T16" fmla="*/ 9 w 51"/>
              <a:gd name="T17" fmla="*/ 1 h 31"/>
              <a:gd name="T18" fmla="*/ 10 w 51"/>
              <a:gd name="T19" fmla="*/ 0 h 31"/>
              <a:gd name="T20" fmla="*/ 12 w 51"/>
              <a:gd name="T21" fmla="*/ 1 h 31"/>
              <a:gd name="T22" fmla="*/ 20 w 51"/>
              <a:gd name="T23" fmla="*/ 11 h 31"/>
              <a:gd name="T24" fmla="*/ 21 w 51"/>
              <a:gd name="T25" fmla="*/ 12 h 31"/>
              <a:gd name="T26" fmla="*/ 19 w 51"/>
              <a:gd name="T27" fmla="*/ 14 h 31"/>
              <a:gd name="T28" fmla="*/ 14 w 51"/>
              <a:gd name="T29" fmla="*/ 14 h 31"/>
              <a:gd name="T30" fmla="*/ 14 w 51"/>
              <a:gd name="T31" fmla="*/ 24 h 31"/>
              <a:gd name="T32" fmla="*/ 29 w 51"/>
              <a:gd name="T33" fmla="*/ 24 h 31"/>
              <a:gd name="T34" fmla="*/ 30 w 51"/>
              <a:gd name="T35" fmla="*/ 25 h 31"/>
              <a:gd name="T36" fmla="*/ 34 w 51"/>
              <a:gd name="T37" fmla="*/ 30 h 31"/>
              <a:gd name="T38" fmla="*/ 34 w 51"/>
              <a:gd name="T39" fmla="*/ 30 h 31"/>
              <a:gd name="T40" fmla="*/ 33 w 51"/>
              <a:gd name="T41" fmla="*/ 31 h 31"/>
              <a:gd name="T42" fmla="*/ 51 w 51"/>
              <a:gd name="T43" fmla="*/ 20 h 31"/>
              <a:gd name="T44" fmla="*/ 42 w 51"/>
              <a:gd name="T45" fmla="*/ 31 h 31"/>
              <a:gd name="T46" fmla="*/ 41 w 51"/>
              <a:gd name="T47" fmla="*/ 31 h 31"/>
              <a:gd name="T48" fmla="*/ 40 w 51"/>
              <a:gd name="T49" fmla="*/ 31 h 31"/>
              <a:gd name="T50" fmla="*/ 31 w 51"/>
              <a:gd name="T51" fmla="*/ 20 h 31"/>
              <a:gd name="T52" fmla="*/ 31 w 51"/>
              <a:gd name="T53" fmla="*/ 19 h 31"/>
              <a:gd name="T54" fmla="*/ 33 w 51"/>
              <a:gd name="T55" fmla="*/ 17 h 31"/>
              <a:gd name="T56" fmla="*/ 38 w 51"/>
              <a:gd name="T57" fmla="*/ 17 h 31"/>
              <a:gd name="T58" fmla="*/ 38 w 51"/>
              <a:gd name="T59" fmla="*/ 7 h 31"/>
              <a:gd name="T60" fmla="*/ 22 w 51"/>
              <a:gd name="T61" fmla="*/ 7 h 31"/>
              <a:gd name="T62" fmla="*/ 22 w 51"/>
              <a:gd name="T63" fmla="*/ 7 h 31"/>
              <a:gd name="T64" fmla="*/ 17 w 51"/>
              <a:gd name="T65" fmla="*/ 2 h 31"/>
              <a:gd name="T66" fmla="*/ 17 w 51"/>
              <a:gd name="T67" fmla="*/ 1 h 31"/>
              <a:gd name="T68" fmla="*/ 18 w 51"/>
              <a:gd name="T69" fmla="*/ 0 h 31"/>
              <a:gd name="T70" fmla="*/ 44 w 51"/>
              <a:gd name="T71" fmla="*/ 0 h 31"/>
              <a:gd name="T72" fmla="*/ 45 w 51"/>
              <a:gd name="T73" fmla="*/ 2 h 31"/>
              <a:gd name="T74" fmla="*/ 45 w 51"/>
              <a:gd name="T75" fmla="*/ 6 h 31"/>
              <a:gd name="T76" fmla="*/ 45 w 51"/>
              <a:gd name="T77" fmla="*/ 17 h 31"/>
              <a:gd name="T78" fmla="*/ 50 w 51"/>
              <a:gd name="T79" fmla="*/ 17 h 31"/>
              <a:gd name="T80" fmla="*/ 51 w 51"/>
              <a:gd name="T81" fmla="*/ 19 h 31"/>
              <a:gd name="T82" fmla="*/ 51 w 51"/>
              <a:gd name="T83" fmla="*/ 2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1" h="31">
                <a:moveTo>
                  <a:pt x="33" y="31"/>
                </a:moveTo>
                <a:cubicBezTo>
                  <a:pt x="8" y="31"/>
                  <a:pt x="8" y="31"/>
                  <a:pt x="8" y="31"/>
                </a:cubicBezTo>
                <a:cubicBezTo>
                  <a:pt x="7" y="31"/>
                  <a:pt x="7" y="30"/>
                  <a:pt x="7" y="29"/>
                </a:cubicBezTo>
                <a:cubicBezTo>
                  <a:pt x="7" y="25"/>
                  <a:pt x="7" y="25"/>
                  <a:pt x="7" y="25"/>
                </a:cubicBezTo>
                <a:cubicBezTo>
                  <a:pt x="7" y="14"/>
                  <a:pt x="7" y="14"/>
                  <a:pt x="7" y="14"/>
                </a:cubicBezTo>
                <a:cubicBezTo>
                  <a:pt x="2" y="14"/>
                  <a:pt x="2" y="14"/>
                  <a:pt x="2" y="14"/>
                </a:cubicBezTo>
                <a:cubicBezTo>
                  <a:pt x="1" y="14"/>
                  <a:pt x="0" y="13"/>
                  <a:pt x="0" y="12"/>
                </a:cubicBezTo>
                <a:cubicBezTo>
                  <a:pt x="0" y="12"/>
                  <a:pt x="0" y="12"/>
                  <a:pt x="0" y="11"/>
                </a:cubicBezTo>
                <a:cubicBezTo>
                  <a:pt x="9" y="1"/>
                  <a:pt x="9" y="1"/>
                  <a:pt x="9" y="1"/>
                </a:cubicBezTo>
                <a:cubicBezTo>
                  <a:pt x="9" y="1"/>
                  <a:pt x="10" y="0"/>
                  <a:pt x="10" y="0"/>
                </a:cubicBezTo>
                <a:cubicBezTo>
                  <a:pt x="11" y="0"/>
                  <a:pt x="11" y="1"/>
                  <a:pt x="12" y="1"/>
                </a:cubicBezTo>
                <a:cubicBezTo>
                  <a:pt x="20" y="11"/>
                  <a:pt x="20" y="11"/>
                  <a:pt x="20" y="11"/>
                </a:cubicBezTo>
                <a:cubicBezTo>
                  <a:pt x="20" y="12"/>
                  <a:pt x="21" y="12"/>
                  <a:pt x="21" y="12"/>
                </a:cubicBezTo>
                <a:cubicBezTo>
                  <a:pt x="21" y="13"/>
                  <a:pt x="20" y="14"/>
                  <a:pt x="19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24"/>
                  <a:pt x="14" y="24"/>
                  <a:pt x="14" y="24"/>
                </a:cubicBezTo>
                <a:cubicBezTo>
                  <a:pt x="29" y="24"/>
                  <a:pt x="29" y="24"/>
                  <a:pt x="29" y="24"/>
                </a:cubicBezTo>
                <a:cubicBezTo>
                  <a:pt x="29" y="24"/>
                  <a:pt x="30" y="24"/>
                  <a:pt x="30" y="25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0"/>
                  <a:pt x="34" y="30"/>
                  <a:pt x="34" y="30"/>
                </a:cubicBezTo>
                <a:cubicBezTo>
                  <a:pt x="34" y="31"/>
                  <a:pt x="34" y="31"/>
                  <a:pt x="33" y="31"/>
                </a:cubicBezTo>
                <a:close/>
                <a:moveTo>
                  <a:pt x="51" y="20"/>
                </a:moveTo>
                <a:cubicBezTo>
                  <a:pt x="42" y="31"/>
                  <a:pt x="42" y="31"/>
                  <a:pt x="42" y="31"/>
                </a:cubicBezTo>
                <a:cubicBezTo>
                  <a:pt x="42" y="31"/>
                  <a:pt x="42" y="31"/>
                  <a:pt x="41" y="31"/>
                </a:cubicBezTo>
                <a:cubicBezTo>
                  <a:pt x="41" y="31"/>
                  <a:pt x="40" y="31"/>
                  <a:pt x="40" y="31"/>
                </a:cubicBezTo>
                <a:cubicBezTo>
                  <a:pt x="31" y="20"/>
                  <a:pt x="31" y="20"/>
                  <a:pt x="31" y="20"/>
                </a:cubicBezTo>
                <a:cubicBezTo>
                  <a:pt x="31" y="20"/>
                  <a:pt x="31" y="20"/>
                  <a:pt x="31" y="19"/>
                </a:cubicBezTo>
                <a:cubicBezTo>
                  <a:pt x="31" y="18"/>
                  <a:pt x="32" y="17"/>
                  <a:pt x="33" y="17"/>
                </a:cubicBezTo>
                <a:cubicBezTo>
                  <a:pt x="38" y="17"/>
                  <a:pt x="38" y="17"/>
                  <a:pt x="38" y="17"/>
                </a:cubicBezTo>
                <a:cubicBezTo>
                  <a:pt x="38" y="7"/>
                  <a:pt x="38" y="7"/>
                  <a:pt x="38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2" y="7"/>
                  <a:pt x="22" y="7"/>
                </a:cubicBezTo>
                <a:cubicBezTo>
                  <a:pt x="17" y="2"/>
                  <a:pt x="17" y="2"/>
                  <a:pt x="17" y="2"/>
                </a:cubicBezTo>
                <a:cubicBezTo>
                  <a:pt x="17" y="2"/>
                  <a:pt x="17" y="1"/>
                  <a:pt x="17" y="1"/>
                </a:cubicBezTo>
                <a:cubicBezTo>
                  <a:pt x="17" y="1"/>
                  <a:pt x="18" y="0"/>
                  <a:pt x="1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5" y="0"/>
                  <a:pt x="45" y="1"/>
                  <a:pt x="45" y="2"/>
                </a:cubicBezTo>
                <a:cubicBezTo>
                  <a:pt x="45" y="6"/>
                  <a:pt x="45" y="6"/>
                  <a:pt x="45" y="6"/>
                </a:cubicBezTo>
                <a:cubicBezTo>
                  <a:pt x="45" y="17"/>
                  <a:pt x="45" y="17"/>
                  <a:pt x="45" y="17"/>
                </a:cubicBezTo>
                <a:cubicBezTo>
                  <a:pt x="50" y="17"/>
                  <a:pt x="50" y="17"/>
                  <a:pt x="50" y="17"/>
                </a:cubicBezTo>
                <a:cubicBezTo>
                  <a:pt x="51" y="17"/>
                  <a:pt x="51" y="18"/>
                  <a:pt x="51" y="19"/>
                </a:cubicBezTo>
                <a:cubicBezTo>
                  <a:pt x="51" y="20"/>
                  <a:pt x="51" y="20"/>
                  <a:pt x="51" y="20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d-ID">
              <a:solidFill>
                <a:prstClr val="black"/>
              </a:solidFill>
            </a:endParaRPr>
          </a:p>
        </p:txBody>
      </p:sp>
      <p:sp>
        <p:nvSpPr>
          <p:cNvPr id="170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系统功能（核心功能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数据导入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1" name="矩形 170"/>
          <p:cNvSpPr/>
          <p:nvPr/>
        </p:nvSpPr>
        <p:spPr>
          <a:xfrm>
            <a:off x="2572899" y="1620090"/>
            <a:ext cx="2029020" cy="738664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导出项目年汇总数据</a:t>
            </a:r>
            <a:endParaRPr lang="en-US" altLang="zh-CN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  <a:p>
            <a:r>
              <a:rPr lang="zh-CN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所</a:t>
            </a:r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见即所得，导入后可在线编辑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</p:txBody>
      </p:sp>
      <p:sp>
        <p:nvSpPr>
          <p:cNvPr id="172" name="矩形 171"/>
          <p:cNvSpPr/>
          <p:nvPr/>
        </p:nvSpPr>
        <p:spPr>
          <a:xfrm>
            <a:off x="2561207" y="3116900"/>
            <a:ext cx="2029020" cy="307777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egoe UI" panose="020B0502040204020203" pitchFamily="34" charset="0"/>
              </a:rPr>
              <a:t>导出项目月凭证数据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4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20" grpId="0" animBg="1"/>
      <p:bldP spid="121" grpId="0" animBg="1"/>
      <p:bldP spid="122" grpId="0" animBg="1"/>
      <p:bldP spid="123" grpId="0" animBg="1"/>
      <p:bldP spid="124" grpId="0"/>
      <p:bldP spid="126" grpId="0"/>
      <p:bldP spid="128" grpId="0"/>
      <p:bldP spid="129" grpId="0"/>
      <p:bldP spid="132" grpId="0"/>
      <p:bldP spid="134" grpId="0"/>
      <p:bldP spid="135" grpId="0"/>
      <p:bldP spid="136" grpId="0"/>
      <p:bldP spid="137" grpId="0"/>
      <p:bldP spid="138" grpId="0"/>
      <p:bldP spid="141" grpId="0" animBg="1"/>
      <p:bldP spid="171" grpId="0"/>
      <p:bldP spid="1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椭圆 30"/>
          <p:cNvSpPr/>
          <p:nvPr/>
        </p:nvSpPr>
        <p:spPr>
          <a:xfrm>
            <a:off x="4891362" y="2433026"/>
            <a:ext cx="3018694" cy="3018693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0650">
            <a:gradFill flip="none" rotWithShape="1">
              <a:gsLst>
                <a:gs pos="0">
                  <a:schemeClr val="bg1">
                    <a:lumMod val="78000"/>
                  </a:schemeClr>
                </a:gs>
                <a:gs pos="100000">
                  <a:schemeClr val="bg1">
                    <a:lumMod val="98000"/>
                  </a:schemeClr>
                </a:gs>
              </a:gsLst>
              <a:lin ang="5400000" scaled="1"/>
              <a:tileRect/>
            </a:gradFill>
          </a:ln>
          <a:effectLst>
            <a:innerShdw blurRad="330200" dist="165100" dir="16200000">
              <a:prstClr val="black">
                <a:alpha val="53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IN-BoldItalic" pitchFamily="50" charset="0"/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652315" y="3193979"/>
            <a:ext cx="1498046" cy="149804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52400" dist="63500" dir="8100000" algn="tl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prstMaterial="softEdge">
            <a:bevelT w="38100" h="6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600"/>
          </a:p>
        </p:txBody>
      </p:sp>
      <p:grpSp>
        <p:nvGrpSpPr>
          <p:cNvPr id="34" name="组合 33"/>
          <p:cNvGrpSpPr/>
          <p:nvPr/>
        </p:nvGrpSpPr>
        <p:grpSpPr>
          <a:xfrm>
            <a:off x="7402756" y="4391911"/>
            <a:ext cx="610268" cy="611524"/>
            <a:chOff x="7099916" y="4007017"/>
            <a:chExt cx="610268" cy="611524"/>
          </a:xfrm>
          <a:gradFill>
            <a:gsLst>
              <a:gs pos="0">
                <a:srgbClr val="002060"/>
              </a:gs>
              <a:gs pos="100000">
                <a:srgbClr val="00B0F0"/>
              </a:gs>
            </a:gsLst>
            <a:lin ang="5400000" scaled="1"/>
          </a:gradFill>
        </p:grpSpPr>
        <p:sp>
          <p:nvSpPr>
            <p:cNvPr id="54" name="任意多边形 53"/>
            <p:cNvSpPr/>
            <p:nvPr/>
          </p:nvSpPr>
          <p:spPr>
            <a:xfrm>
              <a:off x="7099916" y="4007017"/>
              <a:ext cx="610268" cy="611524"/>
            </a:xfrm>
            <a:custGeom>
              <a:avLst/>
              <a:gdLst>
                <a:gd name="connsiteX0" fmla="*/ 413081 w 772416"/>
                <a:gd name="connsiteY0" fmla="*/ 961 h 772416"/>
                <a:gd name="connsiteX1" fmla="*/ 720618 w 772416"/>
                <a:gd name="connsiteY1" fmla="*/ 193136 h 772416"/>
                <a:gd name="connsiteX2" fmla="*/ 579280 w 772416"/>
                <a:gd name="connsiteY2" fmla="*/ 720618 h 772416"/>
                <a:gd name="connsiteX3" fmla="*/ 51797 w 772416"/>
                <a:gd name="connsiteY3" fmla="*/ 579280 h 772416"/>
                <a:gd name="connsiteX4" fmla="*/ 193136 w 772416"/>
                <a:gd name="connsiteY4" fmla="*/ 51797 h 772416"/>
                <a:gd name="connsiteX5" fmla="*/ 413081 w 772416"/>
                <a:gd name="connsiteY5" fmla="*/ 961 h 772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2416" h="772416">
                  <a:moveTo>
                    <a:pt x="413081" y="961"/>
                  </a:moveTo>
                  <a:cubicBezTo>
                    <a:pt x="536732" y="9700"/>
                    <a:pt x="653974" y="77705"/>
                    <a:pt x="720618" y="193136"/>
                  </a:cubicBezTo>
                  <a:cubicBezTo>
                    <a:pt x="827249" y="377825"/>
                    <a:pt x="763969" y="613988"/>
                    <a:pt x="579280" y="720618"/>
                  </a:cubicBezTo>
                  <a:cubicBezTo>
                    <a:pt x="394590" y="827249"/>
                    <a:pt x="158428" y="763969"/>
                    <a:pt x="51797" y="579280"/>
                  </a:cubicBezTo>
                  <a:cubicBezTo>
                    <a:pt x="-54833" y="394590"/>
                    <a:pt x="8446" y="158428"/>
                    <a:pt x="193136" y="51797"/>
                  </a:cubicBezTo>
                  <a:cubicBezTo>
                    <a:pt x="262394" y="11811"/>
                    <a:pt x="338891" y="-4282"/>
                    <a:pt x="413081" y="961"/>
                  </a:cubicBezTo>
                  <a:close/>
                </a:path>
              </a:pathLst>
            </a:custGeom>
            <a:solidFill>
              <a:srgbClr val="FF99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651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  <p:sp>
          <p:nvSpPr>
            <p:cNvPr id="55" name="KSO_Shape"/>
            <p:cNvSpPr/>
            <p:nvPr/>
          </p:nvSpPr>
          <p:spPr bwMode="auto">
            <a:xfrm>
              <a:off x="7333475" y="4177792"/>
              <a:ext cx="144405" cy="269974"/>
            </a:xfrm>
            <a:custGeom>
              <a:avLst/>
              <a:gdLst>
                <a:gd name="T0" fmla="*/ 134485 w 2938"/>
                <a:gd name="T1" fmla="*/ 2420 h 5511"/>
                <a:gd name="T2" fmla="*/ 89887 w 2938"/>
                <a:gd name="T3" fmla="*/ 15901 h 5511"/>
                <a:gd name="T4" fmla="*/ 51858 w 2938"/>
                <a:gd name="T5" fmla="*/ 41481 h 5511"/>
                <a:gd name="T6" fmla="*/ 22817 w 2938"/>
                <a:gd name="T7" fmla="*/ 77085 h 5511"/>
                <a:gd name="T8" fmla="*/ 4840 w 2938"/>
                <a:gd name="T9" fmla="*/ 119257 h 5511"/>
                <a:gd name="T10" fmla="*/ 0 w 2938"/>
                <a:gd name="T11" fmla="*/ 1746336 h 5511"/>
                <a:gd name="T12" fmla="*/ 4840 w 2938"/>
                <a:gd name="T13" fmla="*/ 1786089 h 5511"/>
                <a:gd name="T14" fmla="*/ 22817 w 2938"/>
                <a:gd name="T15" fmla="*/ 1828606 h 5511"/>
                <a:gd name="T16" fmla="*/ 51858 w 2938"/>
                <a:gd name="T17" fmla="*/ 1863865 h 5511"/>
                <a:gd name="T18" fmla="*/ 89887 w 2938"/>
                <a:gd name="T19" fmla="*/ 1889445 h 5511"/>
                <a:gd name="T20" fmla="*/ 134485 w 2938"/>
                <a:gd name="T21" fmla="*/ 1903272 h 5511"/>
                <a:gd name="T22" fmla="*/ 864989 w 2938"/>
                <a:gd name="T23" fmla="*/ 1905000 h 5511"/>
                <a:gd name="T24" fmla="*/ 911316 w 2938"/>
                <a:gd name="T25" fmla="*/ 1895667 h 5511"/>
                <a:gd name="T26" fmla="*/ 952111 w 2938"/>
                <a:gd name="T27" fmla="*/ 1873544 h 5511"/>
                <a:gd name="T28" fmla="*/ 984263 w 2938"/>
                <a:gd name="T29" fmla="*/ 1841396 h 5511"/>
                <a:gd name="T30" fmla="*/ 1006043 w 2938"/>
                <a:gd name="T31" fmla="*/ 1800953 h 5511"/>
                <a:gd name="T32" fmla="*/ 1015377 w 2938"/>
                <a:gd name="T33" fmla="*/ 1754633 h 5511"/>
                <a:gd name="T34" fmla="*/ 1013994 w 2938"/>
                <a:gd name="T35" fmla="*/ 134812 h 5511"/>
                <a:gd name="T36" fmla="*/ 999820 w 2938"/>
                <a:gd name="T37" fmla="*/ 90220 h 5511"/>
                <a:gd name="T38" fmla="*/ 974237 w 2938"/>
                <a:gd name="T39" fmla="*/ 52542 h 5511"/>
                <a:gd name="T40" fmla="*/ 938973 w 2938"/>
                <a:gd name="T41" fmla="*/ 23160 h 5511"/>
                <a:gd name="T42" fmla="*/ 896450 w 2938"/>
                <a:gd name="T43" fmla="*/ 5531 h 5511"/>
                <a:gd name="T44" fmla="*/ 412789 w 2938"/>
                <a:gd name="T45" fmla="*/ 127553 h 5511"/>
                <a:gd name="T46" fmla="*/ 615380 w 2938"/>
                <a:gd name="T47" fmla="*/ 129973 h 5511"/>
                <a:gd name="T48" fmla="*/ 629209 w 2938"/>
                <a:gd name="T49" fmla="*/ 141034 h 5511"/>
                <a:gd name="T50" fmla="*/ 635086 w 2938"/>
                <a:gd name="T51" fmla="*/ 159009 h 5511"/>
                <a:gd name="T52" fmla="*/ 630938 w 2938"/>
                <a:gd name="T53" fmla="*/ 174219 h 5511"/>
                <a:gd name="T54" fmla="*/ 618146 w 2938"/>
                <a:gd name="T55" fmla="*/ 187009 h 5511"/>
                <a:gd name="T56" fmla="*/ 412789 w 2938"/>
                <a:gd name="T57" fmla="*/ 190811 h 5511"/>
                <a:gd name="T58" fmla="*/ 397577 w 2938"/>
                <a:gd name="T59" fmla="*/ 187009 h 5511"/>
                <a:gd name="T60" fmla="*/ 384440 w 2938"/>
                <a:gd name="T61" fmla="*/ 174219 h 5511"/>
                <a:gd name="T62" fmla="*/ 380637 w 2938"/>
                <a:gd name="T63" fmla="*/ 159009 h 5511"/>
                <a:gd name="T64" fmla="*/ 386168 w 2938"/>
                <a:gd name="T65" fmla="*/ 141034 h 5511"/>
                <a:gd name="T66" fmla="*/ 400343 w 2938"/>
                <a:gd name="T67" fmla="*/ 129973 h 5511"/>
                <a:gd name="T68" fmla="*/ 507516 w 2938"/>
                <a:gd name="T69" fmla="*/ 1841742 h 5511"/>
                <a:gd name="T70" fmla="*/ 479513 w 2938"/>
                <a:gd name="T71" fmla="*/ 1837594 h 5511"/>
                <a:gd name="T72" fmla="*/ 454275 w 2938"/>
                <a:gd name="T73" fmla="*/ 1825495 h 5511"/>
                <a:gd name="T74" fmla="*/ 434223 w 2938"/>
                <a:gd name="T75" fmla="*/ 1806829 h 5511"/>
                <a:gd name="T76" fmla="*/ 420049 w 2938"/>
                <a:gd name="T77" fmla="*/ 1783323 h 5511"/>
                <a:gd name="T78" fmla="*/ 413134 w 2938"/>
                <a:gd name="T79" fmla="*/ 1756015 h 5511"/>
                <a:gd name="T80" fmla="*/ 413826 w 2938"/>
                <a:gd name="T81" fmla="*/ 1731818 h 5511"/>
                <a:gd name="T82" fmla="*/ 422123 w 2938"/>
                <a:gd name="T83" fmla="*/ 1704856 h 5511"/>
                <a:gd name="T84" fmla="*/ 437335 w 2938"/>
                <a:gd name="T85" fmla="*/ 1682387 h 5511"/>
                <a:gd name="T86" fmla="*/ 458078 w 2938"/>
                <a:gd name="T87" fmla="*/ 1665103 h 5511"/>
                <a:gd name="T88" fmla="*/ 483661 w 2938"/>
                <a:gd name="T89" fmla="*/ 1654042 h 5511"/>
                <a:gd name="T90" fmla="*/ 507516 w 2938"/>
                <a:gd name="T91" fmla="*/ 1651277 h 5511"/>
                <a:gd name="T92" fmla="*/ 536210 w 2938"/>
                <a:gd name="T93" fmla="*/ 1655425 h 5511"/>
                <a:gd name="T94" fmla="*/ 561102 w 2938"/>
                <a:gd name="T95" fmla="*/ 1667523 h 5511"/>
                <a:gd name="T96" fmla="*/ 581154 w 2938"/>
                <a:gd name="T97" fmla="*/ 1685498 h 5511"/>
                <a:gd name="T98" fmla="*/ 595674 w 2938"/>
                <a:gd name="T99" fmla="*/ 1709349 h 5511"/>
                <a:gd name="T100" fmla="*/ 602589 w 2938"/>
                <a:gd name="T101" fmla="*/ 1737003 h 5511"/>
                <a:gd name="T102" fmla="*/ 601897 w 2938"/>
                <a:gd name="T103" fmla="*/ 1761200 h 5511"/>
                <a:gd name="T104" fmla="*/ 593600 w 2938"/>
                <a:gd name="T105" fmla="*/ 1787817 h 5511"/>
                <a:gd name="T106" fmla="*/ 578388 w 2938"/>
                <a:gd name="T107" fmla="*/ 1810631 h 5511"/>
                <a:gd name="T108" fmla="*/ 556954 w 2938"/>
                <a:gd name="T109" fmla="*/ 1827915 h 5511"/>
                <a:gd name="T110" fmla="*/ 531370 w 2938"/>
                <a:gd name="T111" fmla="*/ 1838631 h 5511"/>
                <a:gd name="T112" fmla="*/ 952456 w 2938"/>
                <a:gd name="T113" fmla="*/ 1587673 h 551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38" h="5511">
                  <a:moveTo>
                    <a:pt x="2479" y="0"/>
                  </a:moveTo>
                  <a:lnTo>
                    <a:pt x="458" y="0"/>
                  </a:lnTo>
                  <a:lnTo>
                    <a:pt x="435" y="1"/>
                  </a:lnTo>
                  <a:lnTo>
                    <a:pt x="412" y="3"/>
                  </a:lnTo>
                  <a:lnTo>
                    <a:pt x="389" y="7"/>
                  </a:lnTo>
                  <a:lnTo>
                    <a:pt x="366" y="11"/>
                  </a:lnTo>
                  <a:lnTo>
                    <a:pt x="345" y="16"/>
                  </a:lnTo>
                  <a:lnTo>
                    <a:pt x="322" y="22"/>
                  </a:lnTo>
                  <a:lnTo>
                    <a:pt x="301" y="29"/>
                  </a:lnTo>
                  <a:lnTo>
                    <a:pt x="281" y="37"/>
                  </a:lnTo>
                  <a:lnTo>
                    <a:pt x="260" y="46"/>
                  </a:lnTo>
                  <a:lnTo>
                    <a:pt x="240" y="56"/>
                  </a:lnTo>
                  <a:lnTo>
                    <a:pt x="221" y="67"/>
                  </a:lnTo>
                  <a:lnTo>
                    <a:pt x="203" y="80"/>
                  </a:lnTo>
                  <a:lnTo>
                    <a:pt x="184" y="93"/>
                  </a:lnTo>
                  <a:lnTo>
                    <a:pt x="167" y="106"/>
                  </a:lnTo>
                  <a:lnTo>
                    <a:pt x="150" y="120"/>
                  </a:lnTo>
                  <a:lnTo>
                    <a:pt x="135" y="135"/>
                  </a:lnTo>
                  <a:lnTo>
                    <a:pt x="119" y="152"/>
                  </a:lnTo>
                  <a:lnTo>
                    <a:pt x="104" y="169"/>
                  </a:lnTo>
                  <a:lnTo>
                    <a:pt x="91" y="186"/>
                  </a:lnTo>
                  <a:lnTo>
                    <a:pt x="78" y="203"/>
                  </a:lnTo>
                  <a:lnTo>
                    <a:pt x="66" y="223"/>
                  </a:lnTo>
                  <a:lnTo>
                    <a:pt x="55" y="242"/>
                  </a:lnTo>
                  <a:lnTo>
                    <a:pt x="45" y="261"/>
                  </a:lnTo>
                  <a:lnTo>
                    <a:pt x="35" y="281"/>
                  </a:lnTo>
                  <a:lnTo>
                    <a:pt x="27" y="303"/>
                  </a:lnTo>
                  <a:lnTo>
                    <a:pt x="20" y="324"/>
                  </a:lnTo>
                  <a:lnTo>
                    <a:pt x="14" y="345"/>
                  </a:lnTo>
                  <a:lnTo>
                    <a:pt x="9" y="368"/>
                  </a:lnTo>
                  <a:lnTo>
                    <a:pt x="5" y="390"/>
                  </a:lnTo>
                  <a:lnTo>
                    <a:pt x="2" y="413"/>
                  </a:lnTo>
                  <a:lnTo>
                    <a:pt x="0" y="437"/>
                  </a:lnTo>
                  <a:lnTo>
                    <a:pt x="0" y="460"/>
                  </a:lnTo>
                  <a:lnTo>
                    <a:pt x="0" y="5052"/>
                  </a:lnTo>
                  <a:lnTo>
                    <a:pt x="0" y="5076"/>
                  </a:lnTo>
                  <a:lnTo>
                    <a:pt x="2" y="5099"/>
                  </a:lnTo>
                  <a:lnTo>
                    <a:pt x="5" y="5122"/>
                  </a:lnTo>
                  <a:lnTo>
                    <a:pt x="9" y="5144"/>
                  </a:lnTo>
                  <a:lnTo>
                    <a:pt x="14" y="5167"/>
                  </a:lnTo>
                  <a:lnTo>
                    <a:pt x="20" y="5189"/>
                  </a:lnTo>
                  <a:lnTo>
                    <a:pt x="27" y="5210"/>
                  </a:lnTo>
                  <a:lnTo>
                    <a:pt x="35" y="5230"/>
                  </a:lnTo>
                  <a:lnTo>
                    <a:pt x="45" y="5251"/>
                  </a:lnTo>
                  <a:lnTo>
                    <a:pt x="55" y="5271"/>
                  </a:lnTo>
                  <a:lnTo>
                    <a:pt x="66" y="5290"/>
                  </a:lnTo>
                  <a:lnTo>
                    <a:pt x="78" y="5309"/>
                  </a:lnTo>
                  <a:lnTo>
                    <a:pt x="91" y="5327"/>
                  </a:lnTo>
                  <a:lnTo>
                    <a:pt x="104" y="5344"/>
                  </a:lnTo>
                  <a:lnTo>
                    <a:pt x="119" y="5360"/>
                  </a:lnTo>
                  <a:lnTo>
                    <a:pt x="135" y="5377"/>
                  </a:lnTo>
                  <a:lnTo>
                    <a:pt x="150" y="5392"/>
                  </a:lnTo>
                  <a:lnTo>
                    <a:pt x="167" y="5406"/>
                  </a:lnTo>
                  <a:lnTo>
                    <a:pt x="184" y="5420"/>
                  </a:lnTo>
                  <a:lnTo>
                    <a:pt x="203" y="5433"/>
                  </a:lnTo>
                  <a:lnTo>
                    <a:pt x="221" y="5445"/>
                  </a:lnTo>
                  <a:lnTo>
                    <a:pt x="240" y="5456"/>
                  </a:lnTo>
                  <a:lnTo>
                    <a:pt x="260" y="5466"/>
                  </a:lnTo>
                  <a:lnTo>
                    <a:pt x="281" y="5475"/>
                  </a:lnTo>
                  <a:lnTo>
                    <a:pt x="301" y="5484"/>
                  </a:lnTo>
                  <a:lnTo>
                    <a:pt x="322" y="5491"/>
                  </a:lnTo>
                  <a:lnTo>
                    <a:pt x="345" y="5497"/>
                  </a:lnTo>
                  <a:lnTo>
                    <a:pt x="366" y="5502"/>
                  </a:lnTo>
                  <a:lnTo>
                    <a:pt x="389" y="5506"/>
                  </a:lnTo>
                  <a:lnTo>
                    <a:pt x="412" y="5509"/>
                  </a:lnTo>
                  <a:lnTo>
                    <a:pt x="435" y="5511"/>
                  </a:lnTo>
                  <a:lnTo>
                    <a:pt x="458" y="5511"/>
                  </a:lnTo>
                  <a:lnTo>
                    <a:pt x="2479" y="5511"/>
                  </a:lnTo>
                  <a:lnTo>
                    <a:pt x="2502" y="5511"/>
                  </a:lnTo>
                  <a:lnTo>
                    <a:pt x="2525" y="5509"/>
                  </a:lnTo>
                  <a:lnTo>
                    <a:pt x="2549" y="5506"/>
                  </a:lnTo>
                  <a:lnTo>
                    <a:pt x="2571" y="5502"/>
                  </a:lnTo>
                  <a:lnTo>
                    <a:pt x="2593" y="5497"/>
                  </a:lnTo>
                  <a:lnTo>
                    <a:pt x="2615" y="5491"/>
                  </a:lnTo>
                  <a:lnTo>
                    <a:pt x="2636" y="5484"/>
                  </a:lnTo>
                  <a:lnTo>
                    <a:pt x="2657" y="5475"/>
                  </a:lnTo>
                  <a:lnTo>
                    <a:pt x="2677" y="5466"/>
                  </a:lnTo>
                  <a:lnTo>
                    <a:pt x="2698" y="5456"/>
                  </a:lnTo>
                  <a:lnTo>
                    <a:pt x="2716" y="5445"/>
                  </a:lnTo>
                  <a:lnTo>
                    <a:pt x="2735" y="5433"/>
                  </a:lnTo>
                  <a:lnTo>
                    <a:pt x="2754" y="5420"/>
                  </a:lnTo>
                  <a:lnTo>
                    <a:pt x="2771" y="5406"/>
                  </a:lnTo>
                  <a:lnTo>
                    <a:pt x="2787" y="5392"/>
                  </a:lnTo>
                  <a:lnTo>
                    <a:pt x="2803" y="5377"/>
                  </a:lnTo>
                  <a:lnTo>
                    <a:pt x="2818" y="5360"/>
                  </a:lnTo>
                  <a:lnTo>
                    <a:pt x="2833" y="5344"/>
                  </a:lnTo>
                  <a:lnTo>
                    <a:pt x="2847" y="5327"/>
                  </a:lnTo>
                  <a:lnTo>
                    <a:pt x="2859" y="5309"/>
                  </a:lnTo>
                  <a:lnTo>
                    <a:pt x="2871" y="5290"/>
                  </a:lnTo>
                  <a:lnTo>
                    <a:pt x="2882" y="5271"/>
                  </a:lnTo>
                  <a:lnTo>
                    <a:pt x="2892" y="5251"/>
                  </a:lnTo>
                  <a:lnTo>
                    <a:pt x="2902" y="5230"/>
                  </a:lnTo>
                  <a:lnTo>
                    <a:pt x="2910" y="5210"/>
                  </a:lnTo>
                  <a:lnTo>
                    <a:pt x="2918" y="5189"/>
                  </a:lnTo>
                  <a:lnTo>
                    <a:pt x="2924" y="5167"/>
                  </a:lnTo>
                  <a:lnTo>
                    <a:pt x="2929" y="5144"/>
                  </a:lnTo>
                  <a:lnTo>
                    <a:pt x="2933" y="5122"/>
                  </a:lnTo>
                  <a:lnTo>
                    <a:pt x="2936" y="5099"/>
                  </a:lnTo>
                  <a:lnTo>
                    <a:pt x="2937" y="5076"/>
                  </a:lnTo>
                  <a:lnTo>
                    <a:pt x="2938" y="5052"/>
                  </a:lnTo>
                  <a:lnTo>
                    <a:pt x="2938" y="460"/>
                  </a:lnTo>
                  <a:lnTo>
                    <a:pt x="2937" y="437"/>
                  </a:lnTo>
                  <a:lnTo>
                    <a:pt x="2936" y="413"/>
                  </a:lnTo>
                  <a:lnTo>
                    <a:pt x="2933" y="390"/>
                  </a:lnTo>
                  <a:lnTo>
                    <a:pt x="2929" y="368"/>
                  </a:lnTo>
                  <a:lnTo>
                    <a:pt x="2924" y="345"/>
                  </a:lnTo>
                  <a:lnTo>
                    <a:pt x="2918" y="324"/>
                  </a:lnTo>
                  <a:lnTo>
                    <a:pt x="2910" y="303"/>
                  </a:lnTo>
                  <a:lnTo>
                    <a:pt x="2902" y="281"/>
                  </a:lnTo>
                  <a:lnTo>
                    <a:pt x="2892" y="261"/>
                  </a:lnTo>
                  <a:lnTo>
                    <a:pt x="2882" y="242"/>
                  </a:lnTo>
                  <a:lnTo>
                    <a:pt x="2871" y="223"/>
                  </a:lnTo>
                  <a:lnTo>
                    <a:pt x="2859" y="203"/>
                  </a:lnTo>
                  <a:lnTo>
                    <a:pt x="2847" y="186"/>
                  </a:lnTo>
                  <a:lnTo>
                    <a:pt x="2833" y="169"/>
                  </a:lnTo>
                  <a:lnTo>
                    <a:pt x="2818" y="152"/>
                  </a:lnTo>
                  <a:lnTo>
                    <a:pt x="2803" y="135"/>
                  </a:lnTo>
                  <a:lnTo>
                    <a:pt x="2787" y="120"/>
                  </a:lnTo>
                  <a:lnTo>
                    <a:pt x="2771" y="106"/>
                  </a:lnTo>
                  <a:lnTo>
                    <a:pt x="2754" y="93"/>
                  </a:lnTo>
                  <a:lnTo>
                    <a:pt x="2735" y="80"/>
                  </a:lnTo>
                  <a:lnTo>
                    <a:pt x="2716" y="67"/>
                  </a:lnTo>
                  <a:lnTo>
                    <a:pt x="2698" y="56"/>
                  </a:lnTo>
                  <a:lnTo>
                    <a:pt x="2677" y="46"/>
                  </a:lnTo>
                  <a:lnTo>
                    <a:pt x="2657" y="37"/>
                  </a:lnTo>
                  <a:lnTo>
                    <a:pt x="2636" y="29"/>
                  </a:lnTo>
                  <a:lnTo>
                    <a:pt x="2615" y="22"/>
                  </a:lnTo>
                  <a:lnTo>
                    <a:pt x="2593" y="16"/>
                  </a:lnTo>
                  <a:lnTo>
                    <a:pt x="2571" y="11"/>
                  </a:lnTo>
                  <a:lnTo>
                    <a:pt x="2549" y="7"/>
                  </a:lnTo>
                  <a:lnTo>
                    <a:pt x="2525" y="3"/>
                  </a:lnTo>
                  <a:lnTo>
                    <a:pt x="2502" y="1"/>
                  </a:lnTo>
                  <a:lnTo>
                    <a:pt x="2479" y="0"/>
                  </a:lnTo>
                  <a:close/>
                  <a:moveTo>
                    <a:pt x="1194" y="369"/>
                  </a:moveTo>
                  <a:lnTo>
                    <a:pt x="1744" y="369"/>
                  </a:lnTo>
                  <a:lnTo>
                    <a:pt x="1753" y="369"/>
                  </a:lnTo>
                  <a:lnTo>
                    <a:pt x="1763" y="370"/>
                  </a:lnTo>
                  <a:lnTo>
                    <a:pt x="1772" y="373"/>
                  </a:lnTo>
                  <a:lnTo>
                    <a:pt x="1780" y="376"/>
                  </a:lnTo>
                  <a:lnTo>
                    <a:pt x="1788" y="379"/>
                  </a:lnTo>
                  <a:lnTo>
                    <a:pt x="1796" y="384"/>
                  </a:lnTo>
                  <a:lnTo>
                    <a:pt x="1803" y="389"/>
                  </a:lnTo>
                  <a:lnTo>
                    <a:pt x="1809" y="395"/>
                  </a:lnTo>
                  <a:lnTo>
                    <a:pt x="1815" y="401"/>
                  </a:lnTo>
                  <a:lnTo>
                    <a:pt x="1820" y="408"/>
                  </a:lnTo>
                  <a:lnTo>
                    <a:pt x="1825" y="416"/>
                  </a:lnTo>
                  <a:lnTo>
                    <a:pt x="1828" y="424"/>
                  </a:lnTo>
                  <a:lnTo>
                    <a:pt x="1833" y="433"/>
                  </a:lnTo>
                  <a:lnTo>
                    <a:pt x="1835" y="442"/>
                  </a:lnTo>
                  <a:lnTo>
                    <a:pt x="1836" y="451"/>
                  </a:lnTo>
                  <a:lnTo>
                    <a:pt x="1837" y="460"/>
                  </a:lnTo>
                  <a:lnTo>
                    <a:pt x="1836" y="469"/>
                  </a:lnTo>
                  <a:lnTo>
                    <a:pt x="1835" y="478"/>
                  </a:lnTo>
                  <a:lnTo>
                    <a:pt x="1833" y="487"/>
                  </a:lnTo>
                  <a:lnTo>
                    <a:pt x="1828" y="495"/>
                  </a:lnTo>
                  <a:lnTo>
                    <a:pt x="1825" y="504"/>
                  </a:lnTo>
                  <a:lnTo>
                    <a:pt x="1820" y="512"/>
                  </a:lnTo>
                  <a:lnTo>
                    <a:pt x="1815" y="519"/>
                  </a:lnTo>
                  <a:lnTo>
                    <a:pt x="1809" y="525"/>
                  </a:lnTo>
                  <a:lnTo>
                    <a:pt x="1803" y="531"/>
                  </a:lnTo>
                  <a:lnTo>
                    <a:pt x="1796" y="536"/>
                  </a:lnTo>
                  <a:lnTo>
                    <a:pt x="1788" y="541"/>
                  </a:lnTo>
                  <a:lnTo>
                    <a:pt x="1780" y="545"/>
                  </a:lnTo>
                  <a:lnTo>
                    <a:pt x="1772" y="548"/>
                  </a:lnTo>
                  <a:lnTo>
                    <a:pt x="1763" y="550"/>
                  </a:lnTo>
                  <a:lnTo>
                    <a:pt x="1753" y="551"/>
                  </a:lnTo>
                  <a:lnTo>
                    <a:pt x="1744" y="552"/>
                  </a:lnTo>
                  <a:lnTo>
                    <a:pt x="1194" y="552"/>
                  </a:lnTo>
                  <a:lnTo>
                    <a:pt x="1184" y="551"/>
                  </a:lnTo>
                  <a:lnTo>
                    <a:pt x="1175" y="550"/>
                  </a:lnTo>
                  <a:lnTo>
                    <a:pt x="1166" y="548"/>
                  </a:lnTo>
                  <a:lnTo>
                    <a:pt x="1158" y="545"/>
                  </a:lnTo>
                  <a:lnTo>
                    <a:pt x="1150" y="541"/>
                  </a:lnTo>
                  <a:lnTo>
                    <a:pt x="1142" y="536"/>
                  </a:lnTo>
                  <a:lnTo>
                    <a:pt x="1135" y="531"/>
                  </a:lnTo>
                  <a:lnTo>
                    <a:pt x="1129" y="525"/>
                  </a:lnTo>
                  <a:lnTo>
                    <a:pt x="1123" y="519"/>
                  </a:lnTo>
                  <a:lnTo>
                    <a:pt x="1117" y="512"/>
                  </a:lnTo>
                  <a:lnTo>
                    <a:pt x="1112" y="504"/>
                  </a:lnTo>
                  <a:lnTo>
                    <a:pt x="1108" y="495"/>
                  </a:lnTo>
                  <a:lnTo>
                    <a:pt x="1105" y="487"/>
                  </a:lnTo>
                  <a:lnTo>
                    <a:pt x="1103" y="478"/>
                  </a:lnTo>
                  <a:lnTo>
                    <a:pt x="1102" y="469"/>
                  </a:lnTo>
                  <a:lnTo>
                    <a:pt x="1101" y="460"/>
                  </a:lnTo>
                  <a:lnTo>
                    <a:pt x="1102" y="451"/>
                  </a:lnTo>
                  <a:lnTo>
                    <a:pt x="1103" y="442"/>
                  </a:lnTo>
                  <a:lnTo>
                    <a:pt x="1105" y="433"/>
                  </a:lnTo>
                  <a:lnTo>
                    <a:pt x="1108" y="424"/>
                  </a:lnTo>
                  <a:lnTo>
                    <a:pt x="1112" y="416"/>
                  </a:lnTo>
                  <a:lnTo>
                    <a:pt x="1117" y="408"/>
                  </a:lnTo>
                  <a:lnTo>
                    <a:pt x="1123" y="401"/>
                  </a:lnTo>
                  <a:lnTo>
                    <a:pt x="1129" y="395"/>
                  </a:lnTo>
                  <a:lnTo>
                    <a:pt x="1135" y="389"/>
                  </a:lnTo>
                  <a:lnTo>
                    <a:pt x="1142" y="384"/>
                  </a:lnTo>
                  <a:lnTo>
                    <a:pt x="1150" y="379"/>
                  </a:lnTo>
                  <a:lnTo>
                    <a:pt x="1158" y="376"/>
                  </a:lnTo>
                  <a:lnTo>
                    <a:pt x="1166" y="373"/>
                  </a:lnTo>
                  <a:lnTo>
                    <a:pt x="1175" y="370"/>
                  </a:lnTo>
                  <a:lnTo>
                    <a:pt x="1184" y="369"/>
                  </a:lnTo>
                  <a:lnTo>
                    <a:pt x="1194" y="369"/>
                  </a:lnTo>
                  <a:close/>
                  <a:moveTo>
                    <a:pt x="1468" y="5328"/>
                  </a:moveTo>
                  <a:lnTo>
                    <a:pt x="1468" y="5328"/>
                  </a:lnTo>
                  <a:lnTo>
                    <a:pt x="1454" y="5328"/>
                  </a:lnTo>
                  <a:lnTo>
                    <a:pt x="1441" y="5327"/>
                  </a:lnTo>
                  <a:lnTo>
                    <a:pt x="1427" y="5325"/>
                  </a:lnTo>
                  <a:lnTo>
                    <a:pt x="1414" y="5322"/>
                  </a:lnTo>
                  <a:lnTo>
                    <a:pt x="1399" y="5319"/>
                  </a:lnTo>
                  <a:lnTo>
                    <a:pt x="1387" y="5316"/>
                  </a:lnTo>
                  <a:lnTo>
                    <a:pt x="1374" y="5312"/>
                  </a:lnTo>
                  <a:lnTo>
                    <a:pt x="1362" y="5307"/>
                  </a:lnTo>
                  <a:lnTo>
                    <a:pt x="1350" y="5300"/>
                  </a:lnTo>
                  <a:lnTo>
                    <a:pt x="1338" y="5294"/>
                  </a:lnTo>
                  <a:lnTo>
                    <a:pt x="1325" y="5288"/>
                  </a:lnTo>
                  <a:lnTo>
                    <a:pt x="1314" y="5281"/>
                  </a:lnTo>
                  <a:lnTo>
                    <a:pt x="1304" y="5273"/>
                  </a:lnTo>
                  <a:lnTo>
                    <a:pt x="1294" y="5265"/>
                  </a:lnTo>
                  <a:lnTo>
                    <a:pt x="1284" y="5257"/>
                  </a:lnTo>
                  <a:lnTo>
                    <a:pt x="1274" y="5248"/>
                  </a:lnTo>
                  <a:lnTo>
                    <a:pt x="1265" y="5238"/>
                  </a:lnTo>
                  <a:lnTo>
                    <a:pt x="1256" y="5227"/>
                  </a:lnTo>
                  <a:lnTo>
                    <a:pt x="1248" y="5217"/>
                  </a:lnTo>
                  <a:lnTo>
                    <a:pt x="1240" y="5206"/>
                  </a:lnTo>
                  <a:lnTo>
                    <a:pt x="1233" y="5195"/>
                  </a:lnTo>
                  <a:lnTo>
                    <a:pt x="1227" y="5184"/>
                  </a:lnTo>
                  <a:lnTo>
                    <a:pt x="1221" y="5172"/>
                  </a:lnTo>
                  <a:lnTo>
                    <a:pt x="1215" y="5159"/>
                  </a:lnTo>
                  <a:lnTo>
                    <a:pt x="1210" y="5147"/>
                  </a:lnTo>
                  <a:lnTo>
                    <a:pt x="1206" y="5134"/>
                  </a:lnTo>
                  <a:lnTo>
                    <a:pt x="1202" y="5121"/>
                  </a:lnTo>
                  <a:lnTo>
                    <a:pt x="1199" y="5108"/>
                  </a:lnTo>
                  <a:lnTo>
                    <a:pt x="1197" y="5095"/>
                  </a:lnTo>
                  <a:lnTo>
                    <a:pt x="1195" y="5080"/>
                  </a:lnTo>
                  <a:lnTo>
                    <a:pt x="1194" y="5066"/>
                  </a:lnTo>
                  <a:lnTo>
                    <a:pt x="1194" y="5052"/>
                  </a:lnTo>
                  <a:lnTo>
                    <a:pt x="1194" y="5038"/>
                  </a:lnTo>
                  <a:lnTo>
                    <a:pt x="1195" y="5025"/>
                  </a:lnTo>
                  <a:lnTo>
                    <a:pt x="1197" y="5010"/>
                  </a:lnTo>
                  <a:lnTo>
                    <a:pt x="1199" y="4997"/>
                  </a:lnTo>
                  <a:lnTo>
                    <a:pt x="1202" y="4983"/>
                  </a:lnTo>
                  <a:lnTo>
                    <a:pt x="1206" y="4970"/>
                  </a:lnTo>
                  <a:lnTo>
                    <a:pt x="1210" y="4958"/>
                  </a:lnTo>
                  <a:lnTo>
                    <a:pt x="1215" y="4945"/>
                  </a:lnTo>
                  <a:lnTo>
                    <a:pt x="1221" y="4932"/>
                  </a:lnTo>
                  <a:lnTo>
                    <a:pt x="1227" y="4921"/>
                  </a:lnTo>
                  <a:lnTo>
                    <a:pt x="1233" y="4909"/>
                  </a:lnTo>
                  <a:lnTo>
                    <a:pt x="1240" y="4898"/>
                  </a:lnTo>
                  <a:lnTo>
                    <a:pt x="1248" y="4888"/>
                  </a:lnTo>
                  <a:lnTo>
                    <a:pt x="1256" y="4876"/>
                  </a:lnTo>
                  <a:lnTo>
                    <a:pt x="1265" y="4867"/>
                  </a:lnTo>
                  <a:lnTo>
                    <a:pt x="1274" y="4857"/>
                  </a:lnTo>
                  <a:lnTo>
                    <a:pt x="1284" y="4848"/>
                  </a:lnTo>
                  <a:lnTo>
                    <a:pt x="1294" y="4840"/>
                  </a:lnTo>
                  <a:lnTo>
                    <a:pt x="1304" y="4832"/>
                  </a:lnTo>
                  <a:lnTo>
                    <a:pt x="1314" y="4824"/>
                  </a:lnTo>
                  <a:lnTo>
                    <a:pt x="1325" y="4817"/>
                  </a:lnTo>
                  <a:lnTo>
                    <a:pt x="1338" y="4810"/>
                  </a:lnTo>
                  <a:lnTo>
                    <a:pt x="1350" y="4803"/>
                  </a:lnTo>
                  <a:lnTo>
                    <a:pt x="1362" y="4798"/>
                  </a:lnTo>
                  <a:lnTo>
                    <a:pt x="1374" y="4793"/>
                  </a:lnTo>
                  <a:lnTo>
                    <a:pt x="1387" y="4789"/>
                  </a:lnTo>
                  <a:lnTo>
                    <a:pt x="1399" y="4785"/>
                  </a:lnTo>
                  <a:lnTo>
                    <a:pt x="1414" y="4782"/>
                  </a:lnTo>
                  <a:lnTo>
                    <a:pt x="1427" y="4780"/>
                  </a:lnTo>
                  <a:lnTo>
                    <a:pt x="1441" y="4778"/>
                  </a:lnTo>
                  <a:lnTo>
                    <a:pt x="1454" y="4777"/>
                  </a:lnTo>
                  <a:lnTo>
                    <a:pt x="1468" y="4777"/>
                  </a:lnTo>
                  <a:lnTo>
                    <a:pt x="1483" y="4777"/>
                  </a:lnTo>
                  <a:lnTo>
                    <a:pt x="1497" y="4778"/>
                  </a:lnTo>
                  <a:lnTo>
                    <a:pt x="1511" y="4780"/>
                  </a:lnTo>
                  <a:lnTo>
                    <a:pt x="1524" y="4782"/>
                  </a:lnTo>
                  <a:lnTo>
                    <a:pt x="1537" y="4785"/>
                  </a:lnTo>
                  <a:lnTo>
                    <a:pt x="1551" y="4789"/>
                  </a:lnTo>
                  <a:lnTo>
                    <a:pt x="1564" y="4793"/>
                  </a:lnTo>
                  <a:lnTo>
                    <a:pt x="1576" y="4798"/>
                  </a:lnTo>
                  <a:lnTo>
                    <a:pt x="1588" y="4803"/>
                  </a:lnTo>
                  <a:lnTo>
                    <a:pt x="1600" y="4810"/>
                  </a:lnTo>
                  <a:lnTo>
                    <a:pt x="1611" y="4817"/>
                  </a:lnTo>
                  <a:lnTo>
                    <a:pt x="1623" y="4824"/>
                  </a:lnTo>
                  <a:lnTo>
                    <a:pt x="1634" y="4832"/>
                  </a:lnTo>
                  <a:lnTo>
                    <a:pt x="1644" y="4840"/>
                  </a:lnTo>
                  <a:lnTo>
                    <a:pt x="1654" y="4848"/>
                  </a:lnTo>
                  <a:lnTo>
                    <a:pt x="1664" y="4857"/>
                  </a:lnTo>
                  <a:lnTo>
                    <a:pt x="1673" y="4867"/>
                  </a:lnTo>
                  <a:lnTo>
                    <a:pt x="1681" y="4876"/>
                  </a:lnTo>
                  <a:lnTo>
                    <a:pt x="1690" y="4888"/>
                  </a:lnTo>
                  <a:lnTo>
                    <a:pt x="1698" y="4898"/>
                  </a:lnTo>
                  <a:lnTo>
                    <a:pt x="1705" y="4909"/>
                  </a:lnTo>
                  <a:lnTo>
                    <a:pt x="1711" y="4921"/>
                  </a:lnTo>
                  <a:lnTo>
                    <a:pt x="1717" y="4932"/>
                  </a:lnTo>
                  <a:lnTo>
                    <a:pt x="1723" y="4945"/>
                  </a:lnTo>
                  <a:lnTo>
                    <a:pt x="1728" y="4958"/>
                  </a:lnTo>
                  <a:lnTo>
                    <a:pt x="1732" y="4970"/>
                  </a:lnTo>
                  <a:lnTo>
                    <a:pt x="1736" y="4983"/>
                  </a:lnTo>
                  <a:lnTo>
                    <a:pt x="1739" y="4997"/>
                  </a:lnTo>
                  <a:lnTo>
                    <a:pt x="1741" y="5010"/>
                  </a:lnTo>
                  <a:lnTo>
                    <a:pt x="1743" y="5025"/>
                  </a:lnTo>
                  <a:lnTo>
                    <a:pt x="1744" y="5038"/>
                  </a:lnTo>
                  <a:lnTo>
                    <a:pt x="1744" y="5052"/>
                  </a:lnTo>
                  <a:lnTo>
                    <a:pt x="1744" y="5066"/>
                  </a:lnTo>
                  <a:lnTo>
                    <a:pt x="1743" y="5080"/>
                  </a:lnTo>
                  <a:lnTo>
                    <a:pt x="1741" y="5095"/>
                  </a:lnTo>
                  <a:lnTo>
                    <a:pt x="1739" y="5108"/>
                  </a:lnTo>
                  <a:lnTo>
                    <a:pt x="1736" y="5121"/>
                  </a:lnTo>
                  <a:lnTo>
                    <a:pt x="1732" y="5134"/>
                  </a:lnTo>
                  <a:lnTo>
                    <a:pt x="1728" y="5147"/>
                  </a:lnTo>
                  <a:lnTo>
                    <a:pt x="1723" y="5159"/>
                  </a:lnTo>
                  <a:lnTo>
                    <a:pt x="1717" y="5172"/>
                  </a:lnTo>
                  <a:lnTo>
                    <a:pt x="1711" y="5184"/>
                  </a:lnTo>
                  <a:lnTo>
                    <a:pt x="1705" y="5195"/>
                  </a:lnTo>
                  <a:lnTo>
                    <a:pt x="1698" y="5206"/>
                  </a:lnTo>
                  <a:lnTo>
                    <a:pt x="1690" y="5217"/>
                  </a:lnTo>
                  <a:lnTo>
                    <a:pt x="1681" y="5227"/>
                  </a:lnTo>
                  <a:lnTo>
                    <a:pt x="1673" y="5238"/>
                  </a:lnTo>
                  <a:lnTo>
                    <a:pt x="1664" y="5248"/>
                  </a:lnTo>
                  <a:lnTo>
                    <a:pt x="1654" y="5257"/>
                  </a:lnTo>
                  <a:lnTo>
                    <a:pt x="1644" y="5265"/>
                  </a:lnTo>
                  <a:lnTo>
                    <a:pt x="1634" y="5273"/>
                  </a:lnTo>
                  <a:lnTo>
                    <a:pt x="1623" y="5281"/>
                  </a:lnTo>
                  <a:lnTo>
                    <a:pt x="1611" y="5288"/>
                  </a:lnTo>
                  <a:lnTo>
                    <a:pt x="1600" y="5294"/>
                  </a:lnTo>
                  <a:lnTo>
                    <a:pt x="1588" y="5300"/>
                  </a:lnTo>
                  <a:lnTo>
                    <a:pt x="1576" y="5307"/>
                  </a:lnTo>
                  <a:lnTo>
                    <a:pt x="1564" y="5312"/>
                  </a:lnTo>
                  <a:lnTo>
                    <a:pt x="1551" y="5316"/>
                  </a:lnTo>
                  <a:lnTo>
                    <a:pt x="1537" y="5319"/>
                  </a:lnTo>
                  <a:lnTo>
                    <a:pt x="1524" y="5322"/>
                  </a:lnTo>
                  <a:lnTo>
                    <a:pt x="1511" y="5325"/>
                  </a:lnTo>
                  <a:lnTo>
                    <a:pt x="1497" y="5327"/>
                  </a:lnTo>
                  <a:lnTo>
                    <a:pt x="1483" y="5328"/>
                  </a:lnTo>
                  <a:lnTo>
                    <a:pt x="1468" y="5328"/>
                  </a:lnTo>
                  <a:close/>
                  <a:moveTo>
                    <a:pt x="2755" y="4593"/>
                  </a:moveTo>
                  <a:lnTo>
                    <a:pt x="183" y="4593"/>
                  </a:lnTo>
                  <a:lnTo>
                    <a:pt x="183" y="919"/>
                  </a:lnTo>
                  <a:lnTo>
                    <a:pt x="2755" y="919"/>
                  </a:lnTo>
                  <a:lnTo>
                    <a:pt x="2755" y="45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 dirty="0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788395" y="4391911"/>
            <a:ext cx="611524" cy="611524"/>
            <a:chOff x="4485555" y="4007017"/>
            <a:chExt cx="611524" cy="611524"/>
          </a:xfrm>
          <a:gradFill>
            <a:gsLst>
              <a:gs pos="0">
                <a:srgbClr val="002060"/>
              </a:gs>
              <a:gs pos="100000">
                <a:srgbClr val="00B0F0"/>
              </a:gs>
            </a:gsLst>
            <a:lin ang="5400000" scaled="1"/>
          </a:gradFill>
        </p:grpSpPr>
        <p:sp>
          <p:nvSpPr>
            <p:cNvPr id="52" name="任意多边形 51"/>
            <p:cNvSpPr/>
            <p:nvPr/>
          </p:nvSpPr>
          <p:spPr>
            <a:xfrm>
              <a:off x="4485555" y="4007017"/>
              <a:ext cx="611524" cy="611524"/>
            </a:xfrm>
            <a:custGeom>
              <a:avLst/>
              <a:gdLst>
                <a:gd name="connsiteX0" fmla="*/ 413083 w 772417"/>
                <a:gd name="connsiteY0" fmla="*/ 961 h 772415"/>
                <a:gd name="connsiteX1" fmla="*/ 720620 w 772417"/>
                <a:gd name="connsiteY1" fmla="*/ 193136 h 772415"/>
                <a:gd name="connsiteX2" fmla="*/ 579281 w 772417"/>
                <a:gd name="connsiteY2" fmla="*/ 720618 h 772415"/>
                <a:gd name="connsiteX3" fmla="*/ 51799 w 772417"/>
                <a:gd name="connsiteY3" fmla="*/ 579279 h 772415"/>
                <a:gd name="connsiteX4" fmla="*/ 193137 w 772417"/>
                <a:gd name="connsiteY4" fmla="*/ 51797 h 772415"/>
                <a:gd name="connsiteX5" fmla="*/ 413083 w 772417"/>
                <a:gd name="connsiteY5" fmla="*/ 961 h 772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2417" h="772415">
                  <a:moveTo>
                    <a:pt x="413083" y="961"/>
                  </a:moveTo>
                  <a:cubicBezTo>
                    <a:pt x="536733" y="9700"/>
                    <a:pt x="653976" y="77705"/>
                    <a:pt x="720620" y="193136"/>
                  </a:cubicBezTo>
                  <a:cubicBezTo>
                    <a:pt x="827250" y="377825"/>
                    <a:pt x="763971" y="613987"/>
                    <a:pt x="579281" y="720618"/>
                  </a:cubicBezTo>
                  <a:cubicBezTo>
                    <a:pt x="394592" y="827248"/>
                    <a:pt x="158429" y="763969"/>
                    <a:pt x="51799" y="579279"/>
                  </a:cubicBezTo>
                  <a:cubicBezTo>
                    <a:pt x="-54832" y="394590"/>
                    <a:pt x="8448" y="158428"/>
                    <a:pt x="193137" y="51797"/>
                  </a:cubicBezTo>
                  <a:cubicBezTo>
                    <a:pt x="262396" y="11811"/>
                    <a:pt x="338893" y="-4282"/>
                    <a:pt x="413083" y="961"/>
                  </a:cubicBezTo>
                  <a:close/>
                </a:path>
              </a:pathLst>
            </a:custGeom>
            <a:solidFill>
              <a:srgbClr val="C000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143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  <p:sp>
          <p:nvSpPr>
            <p:cNvPr id="53" name="KSO_Shape"/>
            <p:cNvSpPr/>
            <p:nvPr/>
          </p:nvSpPr>
          <p:spPr bwMode="auto">
            <a:xfrm>
              <a:off x="4621171" y="4212952"/>
              <a:ext cx="340293" cy="199655"/>
            </a:xfrm>
            <a:custGeom>
              <a:avLst/>
              <a:gdLst>
                <a:gd name="T0" fmla="*/ 1905000 w 6649"/>
                <a:gd name="T1" fmla="*/ 302090 h 3908"/>
                <a:gd name="T2" fmla="*/ 952357 w 6649"/>
                <a:gd name="T3" fmla="*/ 0 h 3908"/>
                <a:gd name="T4" fmla="*/ 0 w 6649"/>
                <a:gd name="T5" fmla="*/ 302090 h 3908"/>
                <a:gd name="T6" fmla="*/ 488785 w 6649"/>
                <a:gd name="T7" fmla="*/ 456861 h 3908"/>
                <a:gd name="T8" fmla="*/ 400540 w 6649"/>
                <a:gd name="T9" fmla="*/ 923753 h 3908"/>
                <a:gd name="T10" fmla="*/ 952357 w 6649"/>
                <a:gd name="T11" fmla="*/ 1120083 h 3908"/>
                <a:gd name="T12" fmla="*/ 1504460 w 6649"/>
                <a:gd name="T13" fmla="*/ 923753 h 3908"/>
                <a:gd name="T14" fmla="*/ 1416215 w 6649"/>
                <a:gd name="T15" fmla="*/ 456861 h 3908"/>
                <a:gd name="T16" fmla="*/ 1905000 w 6649"/>
                <a:gd name="T17" fmla="*/ 302090 h 39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649" h="3908">
                  <a:moveTo>
                    <a:pt x="6649" y="1054"/>
                  </a:moveTo>
                  <a:lnTo>
                    <a:pt x="3324" y="0"/>
                  </a:lnTo>
                  <a:lnTo>
                    <a:pt x="0" y="1054"/>
                  </a:lnTo>
                  <a:lnTo>
                    <a:pt x="1706" y="1594"/>
                  </a:lnTo>
                  <a:lnTo>
                    <a:pt x="1398" y="3223"/>
                  </a:lnTo>
                  <a:lnTo>
                    <a:pt x="3324" y="3908"/>
                  </a:lnTo>
                  <a:lnTo>
                    <a:pt x="5251" y="3223"/>
                  </a:lnTo>
                  <a:lnTo>
                    <a:pt x="4943" y="1594"/>
                  </a:lnTo>
                  <a:lnTo>
                    <a:pt x="6649" y="105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>
                <a:solidFill>
                  <a:srgbClr val="FFFFFF"/>
                </a:solidFill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7402756" y="2882565"/>
            <a:ext cx="610268" cy="611524"/>
            <a:chOff x="7099916" y="2497671"/>
            <a:chExt cx="610268" cy="611524"/>
          </a:xfrm>
          <a:gradFill>
            <a:gsLst>
              <a:gs pos="0">
                <a:srgbClr val="002060"/>
              </a:gs>
              <a:gs pos="100000">
                <a:srgbClr val="00B0F0"/>
              </a:gs>
            </a:gsLst>
            <a:lin ang="5400000" scaled="1"/>
          </a:gradFill>
        </p:grpSpPr>
        <p:sp>
          <p:nvSpPr>
            <p:cNvPr id="48" name="任意多边形 47"/>
            <p:cNvSpPr/>
            <p:nvPr/>
          </p:nvSpPr>
          <p:spPr>
            <a:xfrm>
              <a:off x="7099916" y="2497671"/>
              <a:ext cx="610268" cy="611524"/>
            </a:xfrm>
            <a:custGeom>
              <a:avLst/>
              <a:gdLst>
                <a:gd name="connsiteX0" fmla="*/ 413081 w 772416"/>
                <a:gd name="connsiteY0" fmla="*/ 962 h 772417"/>
                <a:gd name="connsiteX1" fmla="*/ 720618 w 772416"/>
                <a:gd name="connsiteY1" fmla="*/ 193137 h 772417"/>
                <a:gd name="connsiteX2" fmla="*/ 579280 w 772416"/>
                <a:gd name="connsiteY2" fmla="*/ 720619 h 772417"/>
                <a:gd name="connsiteX3" fmla="*/ 51797 w 772416"/>
                <a:gd name="connsiteY3" fmla="*/ 579281 h 772417"/>
                <a:gd name="connsiteX4" fmla="*/ 193136 w 772416"/>
                <a:gd name="connsiteY4" fmla="*/ 51798 h 772417"/>
                <a:gd name="connsiteX5" fmla="*/ 413081 w 772416"/>
                <a:gd name="connsiteY5" fmla="*/ 962 h 77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2416" h="772417">
                  <a:moveTo>
                    <a:pt x="413081" y="962"/>
                  </a:moveTo>
                  <a:cubicBezTo>
                    <a:pt x="536732" y="9701"/>
                    <a:pt x="653974" y="77706"/>
                    <a:pt x="720618" y="193137"/>
                  </a:cubicBezTo>
                  <a:cubicBezTo>
                    <a:pt x="827249" y="377826"/>
                    <a:pt x="763969" y="613989"/>
                    <a:pt x="579280" y="720619"/>
                  </a:cubicBezTo>
                  <a:cubicBezTo>
                    <a:pt x="394590" y="827250"/>
                    <a:pt x="158428" y="763970"/>
                    <a:pt x="51797" y="579281"/>
                  </a:cubicBezTo>
                  <a:cubicBezTo>
                    <a:pt x="-54833" y="394591"/>
                    <a:pt x="8446" y="158429"/>
                    <a:pt x="193136" y="51798"/>
                  </a:cubicBezTo>
                  <a:cubicBezTo>
                    <a:pt x="262394" y="11812"/>
                    <a:pt x="338891" y="-4281"/>
                    <a:pt x="413081" y="962"/>
                  </a:cubicBezTo>
                  <a:close/>
                </a:path>
              </a:pathLst>
            </a:custGeom>
            <a:solidFill>
              <a:srgbClr val="C000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143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  <p:sp>
          <p:nvSpPr>
            <p:cNvPr id="49" name="KSO_Shape"/>
            <p:cNvSpPr/>
            <p:nvPr/>
          </p:nvSpPr>
          <p:spPr bwMode="auto">
            <a:xfrm>
              <a:off x="7300826" y="2658400"/>
              <a:ext cx="271230" cy="246116"/>
            </a:xfrm>
            <a:custGeom>
              <a:avLst/>
              <a:gdLst>
                <a:gd name="T0" fmla="*/ 726341 w 2395538"/>
                <a:gd name="T1" fmla="*/ 2170112 h 2170112"/>
                <a:gd name="T2" fmla="*/ 1441768 w 2395538"/>
                <a:gd name="T3" fmla="*/ 728510 h 2170112"/>
                <a:gd name="T4" fmla="*/ 1885633 w 2395538"/>
                <a:gd name="T5" fmla="*/ 1143658 h 2170112"/>
                <a:gd name="T6" fmla="*/ 1870393 w 2395538"/>
                <a:gd name="T7" fmla="*/ 1187775 h 2170112"/>
                <a:gd name="T8" fmla="*/ 1824038 w 2395538"/>
                <a:gd name="T9" fmla="*/ 1209358 h 2170112"/>
                <a:gd name="T10" fmla="*/ 1774825 w 2395538"/>
                <a:gd name="T11" fmla="*/ 1196345 h 2170112"/>
                <a:gd name="T12" fmla="*/ 87630 w 2395538"/>
                <a:gd name="T13" fmla="*/ 1207136 h 2170112"/>
                <a:gd name="T14" fmla="*/ 36195 w 2395538"/>
                <a:gd name="T15" fmla="*/ 1203010 h 2170112"/>
                <a:gd name="T16" fmla="*/ 2540 w 2395538"/>
                <a:gd name="T17" fmla="*/ 1166510 h 2170112"/>
                <a:gd name="T18" fmla="*/ 7937 w 2395538"/>
                <a:gd name="T19" fmla="*/ 1121123 h 2170112"/>
                <a:gd name="T20" fmla="*/ 1968140 w 2395538"/>
                <a:gd name="T21" fmla="*/ 219388 h 2170112"/>
                <a:gd name="T22" fmla="*/ 2114413 w 2395538"/>
                <a:gd name="T23" fmla="*/ 243789 h 2170112"/>
                <a:gd name="T24" fmla="*/ 2240697 w 2395538"/>
                <a:gd name="T25" fmla="*/ 284667 h 2170112"/>
                <a:gd name="T26" fmla="*/ 2388557 w 2395538"/>
                <a:gd name="T27" fmla="*/ 355016 h 2170112"/>
                <a:gd name="T28" fmla="*/ 2336521 w 2395538"/>
                <a:gd name="T29" fmla="*/ 373079 h 2170112"/>
                <a:gd name="T30" fmla="*/ 2250533 w 2395538"/>
                <a:gd name="T31" fmla="*/ 415225 h 2170112"/>
                <a:gd name="T32" fmla="*/ 2138845 w 2395538"/>
                <a:gd name="T33" fmla="*/ 508390 h 2170112"/>
                <a:gd name="T34" fmla="*/ 2044926 w 2395538"/>
                <a:gd name="T35" fmla="*/ 621519 h 2170112"/>
                <a:gd name="T36" fmla="*/ 1960525 w 2395538"/>
                <a:gd name="T37" fmla="*/ 747006 h 2170112"/>
                <a:gd name="T38" fmla="*/ 1902777 w 2395538"/>
                <a:gd name="T39" fmla="*/ 803412 h 2170112"/>
                <a:gd name="T40" fmla="*/ 1832020 w 2395538"/>
                <a:gd name="T41" fmla="*/ 843974 h 2170112"/>
                <a:gd name="T42" fmla="*/ 1753013 w 2395538"/>
                <a:gd name="T43" fmla="*/ 868374 h 2170112"/>
                <a:gd name="T44" fmla="*/ 1568664 w 2395538"/>
                <a:gd name="T45" fmla="*/ 707079 h 2170112"/>
                <a:gd name="T46" fmla="*/ 1657507 w 2395538"/>
                <a:gd name="T47" fmla="*/ 590147 h 2170112"/>
                <a:gd name="T48" fmla="*/ 1736514 w 2395538"/>
                <a:gd name="T49" fmla="*/ 513143 h 2170112"/>
                <a:gd name="T50" fmla="*/ 1825674 w 2395538"/>
                <a:gd name="T51" fmla="*/ 448498 h 2170112"/>
                <a:gd name="T52" fmla="*/ 1925622 w 2395538"/>
                <a:gd name="T53" fmla="*/ 399381 h 2170112"/>
                <a:gd name="T54" fmla="*/ 2033820 w 2395538"/>
                <a:gd name="T55" fmla="*/ 369910 h 2170112"/>
                <a:gd name="T56" fmla="*/ 2147095 w 2395538"/>
                <a:gd name="T57" fmla="*/ 361671 h 2170112"/>
                <a:gd name="T58" fmla="*/ 2032234 w 2395538"/>
                <a:gd name="T59" fmla="*/ 356601 h 2170112"/>
                <a:gd name="T60" fmla="*/ 1917373 w 2395538"/>
                <a:gd name="T61" fmla="*/ 373713 h 2170112"/>
                <a:gd name="T62" fmla="*/ 1806953 w 2395538"/>
                <a:gd name="T63" fmla="*/ 412690 h 2170112"/>
                <a:gd name="T64" fmla="*/ 1703832 w 2395538"/>
                <a:gd name="T65" fmla="*/ 469730 h 2170112"/>
                <a:gd name="T66" fmla="*/ 1610230 w 2395538"/>
                <a:gd name="T67" fmla="*/ 542297 h 2170112"/>
                <a:gd name="T68" fmla="*/ 1526146 w 2395538"/>
                <a:gd name="T69" fmla="*/ 625638 h 2170112"/>
                <a:gd name="T70" fmla="*/ 1409381 w 2395538"/>
                <a:gd name="T71" fmla="*/ 589196 h 2170112"/>
                <a:gd name="T72" fmla="*/ 1430322 w 2395538"/>
                <a:gd name="T73" fmla="*/ 523601 h 2170112"/>
                <a:gd name="T74" fmla="*/ 1476648 w 2395538"/>
                <a:gd name="T75" fmla="*/ 444696 h 2170112"/>
                <a:gd name="T76" fmla="*/ 1541376 w 2395538"/>
                <a:gd name="T77" fmla="*/ 367375 h 2170112"/>
                <a:gd name="T78" fmla="*/ 1611816 w 2395538"/>
                <a:gd name="T79" fmla="*/ 308117 h 2170112"/>
                <a:gd name="T80" fmla="*/ 1686381 w 2395538"/>
                <a:gd name="T81" fmla="*/ 265337 h 2170112"/>
                <a:gd name="T82" fmla="*/ 1763166 w 2395538"/>
                <a:gd name="T83" fmla="*/ 237134 h 2170112"/>
                <a:gd name="T84" fmla="*/ 1910075 w 2395538"/>
                <a:gd name="T85" fmla="*/ 217487 h 2170112"/>
                <a:gd name="T86" fmla="*/ 1198124 w 2395538"/>
                <a:gd name="T87" fmla="*/ 20298 h 2170112"/>
                <a:gd name="T88" fmla="*/ 1336237 w 2395538"/>
                <a:gd name="T89" fmla="*/ 78653 h 2170112"/>
                <a:gd name="T90" fmla="*/ 1406886 w 2395538"/>
                <a:gd name="T91" fmla="*/ 127177 h 2170112"/>
                <a:gd name="T92" fmla="*/ 1468305 w 2395538"/>
                <a:gd name="T93" fmla="*/ 191241 h 2170112"/>
                <a:gd name="T94" fmla="*/ 1512540 w 2395538"/>
                <a:gd name="T95" fmla="*/ 273066 h 2170112"/>
                <a:gd name="T96" fmla="*/ 1474351 w 2395538"/>
                <a:gd name="T97" fmla="*/ 374554 h 2170112"/>
                <a:gd name="T98" fmla="*/ 1420252 w 2395538"/>
                <a:gd name="T99" fmla="*/ 385654 h 2170112"/>
                <a:gd name="T100" fmla="*/ 1384927 w 2395538"/>
                <a:gd name="T101" fmla="*/ 273700 h 2170112"/>
                <a:gd name="T102" fmla="*/ 1348012 w 2395538"/>
                <a:gd name="T103" fmla="*/ 208050 h 2170112"/>
                <a:gd name="T104" fmla="*/ 1299640 w 2395538"/>
                <a:gd name="T105" fmla="*/ 150963 h 2170112"/>
                <a:gd name="T106" fmla="*/ 1242040 w 2395538"/>
                <a:gd name="T107" fmla="*/ 104659 h 2170112"/>
                <a:gd name="T108" fmla="*/ 1280546 w 2395538"/>
                <a:gd name="T109" fmla="*/ 143986 h 2170112"/>
                <a:gd name="T110" fmla="*/ 1323508 w 2395538"/>
                <a:gd name="T111" fmla="*/ 202024 h 2170112"/>
                <a:gd name="T112" fmla="*/ 1356923 w 2395538"/>
                <a:gd name="T113" fmla="*/ 274969 h 2170112"/>
                <a:gd name="T114" fmla="*/ 1381108 w 2395538"/>
                <a:gd name="T115" fmla="*/ 413880 h 2170112"/>
                <a:gd name="T116" fmla="*/ 1369652 w 2395538"/>
                <a:gd name="T117" fmla="*/ 554378 h 2170112"/>
                <a:gd name="T118" fmla="*/ 1166937 w 2395538"/>
                <a:gd name="T119" fmla="*/ 363136 h 2170112"/>
                <a:gd name="T120" fmla="*/ 1178711 w 2395538"/>
                <a:gd name="T121" fmla="*/ 227079 h 2170112"/>
                <a:gd name="T122" fmla="*/ 1172028 w 2395538"/>
                <a:gd name="T123" fmla="*/ 132568 h 2170112"/>
                <a:gd name="T124" fmla="*/ 1144342 w 2395538"/>
                <a:gd name="T125" fmla="*/ 45670 h 2170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395538" h="2170112">
                  <a:moveTo>
                    <a:pt x="940433" y="595312"/>
                  </a:moveTo>
                  <a:lnTo>
                    <a:pt x="1643062" y="1217102"/>
                  </a:lnTo>
                  <a:lnTo>
                    <a:pt x="1643062" y="2170112"/>
                  </a:lnTo>
                  <a:lnTo>
                    <a:pt x="1433735" y="2170112"/>
                  </a:lnTo>
                  <a:lnTo>
                    <a:pt x="1159290" y="2170112"/>
                  </a:lnTo>
                  <a:lnTo>
                    <a:pt x="1159290" y="1557214"/>
                  </a:lnTo>
                  <a:lnTo>
                    <a:pt x="726341" y="1557214"/>
                  </a:lnTo>
                  <a:lnTo>
                    <a:pt x="726341" y="2170112"/>
                  </a:lnTo>
                  <a:lnTo>
                    <a:pt x="612307" y="2170112"/>
                  </a:lnTo>
                  <a:lnTo>
                    <a:pt x="242887" y="2170112"/>
                  </a:lnTo>
                  <a:lnTo>
                    <a:pt x="242887" y="1655658"/>
                  </a:lnTo>
                  <a:lnTo>
                    <a:pt x="242887" y="1217102"/>
                  </a:lnTo>
                  <a:lnTo>
                    <a:pt x="940433" y="595312"/>
                  </a:lnTo>
                  <a:close/>
                  <a:moveTo>
                    <a:pt x="942657" y="284162"/>
                  </a:moveTo>
                  <a:lnTo>
                    <a:pt x="1252855" y="559975"/>
                  </a:lnTo>
                  <a:lnTo>
                    <a:pt x="1441768" y="728510"/>
                  </a:lnTo>
                  <a:lnTo>
                    <a:pt x="1865630" y="1106523"/>
                  </a:lnTo>
                  <a:lnTo>
                    <a:pt x="1870393" y="1110966"/>
                  </a:lnTo>
                  <a:lnTo>
                    <a:pt x="1874520" y="1115727"/>
                  </a:lnTo>
                  <a:lnTo>
                    <a:pt x="1878013" y="1121123"/>
                  </a:lnTo>
                  <a:lnTo>
                    <a:pt x="1880553" y="1126519"/>
                  </a:lnTo>
                  <a:lnTo>
                    <a:pt x="1882775" y="1132232"/>
                  </a:lnTo>
                  <a:lnTo>
                    <a:pt x="1884680" y="1137627"/>
                  </a:lnTo>
                  <a:lnTo>
                    <a:pt x="1885633" y="1143658"/>
                  </a:lnTo>
                  <a:lnTo>
                    <a:pt x="1885950" y="1149053"/>
                  </a:lnTo>
                  <a:lnTo>
                    <a:pt x="1885633" y="1155084"/>
                  </a:lnTo>
                  <a:lnTo>
                    <a:pt x="1884680" y="1160797"/>
                  </a:lnTo>
                  <a:lnTo>
                    <a:pt x="1882775" y="1166510"/>
                  </a:lnTo>
                  <a:lnTo>
                    <a:pt x="1880553" y="1171906"/>
                  </a:lnTo>
                  <a:lnTo>
                    <a:pt x="1878013" y="1177619"/>
                  </a:lnTo>
                  <a:lnTo>
                    <a:pt x="1874520" y="1182697"/>
                  </a:lnTo>
                  <a:lnTo>
                    <a:pt x="1870393" y="1187775"/>
                  </a:lnTo>
                  <a:lnTo>
                    <a:pt x="1865630" y="1192219"/>
                  </a:lnTo>
                  <a:lnTo>
                    <a:pt x="1860550" y="1196345"/>
                  </a:lnTo>
                  <a:lnTo>
                    <a:pt x="1855153" y="1200153"/>
                  </a:lnTo>
                  <a:lnTo>
                    <a:pt x="1849438" y="1203010"/>
                  </a:lnTo>
                  <a:lnTo>
                    <a:pt x="1843405" y="1205549"/>
                  </a:lnTo>
                  <a:lnTo>
                    <a:pt x="1836738" y="1207453"/>
                  </a:lnTo>
                  <a:lnTo>
                    <a:pt x="1830705" y="1208723"/>
                  </a:lnTo>
                  <a:lnTo>
                    <a:pt x="1824038" y="1209358"/>
                  </a:lnTo>
                  <a:lnTo>
                    <a:pt x="1817688" y="1209675"/>
                  </a:lnTo>
                  <a:lnTo>
                    <a:pt x="1811020" y="1209358"/>
                  </a:lnTo>
                  <a:lnTo>
                    <a:pt x="1804670" y="1208723"/>
                  </a:lnTo>
                  <a:lnTo>
                    <a:pt x="1798320" y="1207453"/>
                  </a:lnTo>
                  <a:lnTo>
                    <a:pt x="1792288" y="1205549"/>
                  </a:lnTo>
                  <a:lnTo>
                    <a:pt x="1785938" y="1203010"/>
                  </a:lnTo>
                  <a:lnTo>
                    <a:pt x="1780223" y="1200153"/>
                  </a:lnTo>
                  <a:lnTo>
                    <a:pt x="1774825" y="1196345"/>
                  </a:lnTo>
                  <a:lnTo>
                    <a:pt x="1769745" y="1192219"/>
                  </a:lnTo>
                  <a:lnTo>
                    <a:pt x="942657" y="455553"/>
                  </a:lnTo>
                  <a:lnTo>
                    <a:pt x="116205" y="1192219"/>
                  </a:lnTo>
                  <a:lnTo>
                    <a:pt x="111125" y="1196345"/>
                  </a:lnTo>
                  <a:lnTo>
                    <a:pt x="105410" y="1200153"/>
                  </a:lnTo>
                  <a:lnTo>
                    <a:pt x="99695" y="1203010"/>
                  </a:lnTo>
                  <a:lnTo>
                    <a:pt x="93662" y="1205549"/>
                  </a:lnTo>
                  <a:lnTo>
                    <a:pt x="87630" y="1207136"/>
                  </a:lnTo>
                  <a:lnTo>
                    <a:pt x="80962" y="1208723"/>
                  </a:lnTo>
                  <a:lnTo>
                    <a:pt x="74930" y="1209358"/>
                  </a:lnTo>
                  <a:lnTo>
                    <a:pt x="68262" y="1209675"/>
                  </a:lnTo>
                  <a:lnTo>
                    <a:pt x="61277" y="1209358"/>
                  </a:lnTo>
                  <a:lnTo>
                    <a:pt x="55245" y="1208723"/>
                  </a:lnTo>
                  <a:lnTo>
                    <a:pt x="48577" y="1207136"/>
                  </a:lnTo>
                  <a:lnTo>
                    <a:pt x="42545" y="1205549"/>
                  </a:lnTo>
                  <a:lnTo>
                    <a:pt x="36195" y="1203010"/>
                  </a:lnTo>
                  <a:lnTo>
                    <a:pt x="30797" y="1200153"/>
                  </a:lnTo>
                  <a:lnTo>
                    <a:pt x="25082" y="1196345"/>
                  </a:lnTo>
                  <a:lnTo>
                    <a:pt x="20002" y="1192219"/>
                  </a:lnTo>
                  <a:lnTo>
                    <a:pt x="15240" y="1187775"/>
                  </a:lnTo>
                  <a:lnTo>
                    <a:pt x="11112" y="1182697"/>
                  </a:lnTo>
                  <a:lnTo>
                    <a:pt x="7937" y="1177619"/>
                  </a:lnTo>
                  <a:lnTo>
                    <a:pt x="5080" y="1171906"/>
                  </a:lnTo>
                  <a:lnTo>
                    <a:pt x="2540" y="1166510"/>
                  </a:lnTo>
                  <a:lnTo>
                    <a:pt x="1270" y="1160797"/>
                  </a:lnTo>
                  <a:lnTo>
                    <a:pt x="317" y="1155084"/>
                  </a:lnTo>
                  <a:lnTo>
                    <a:pt x="0" y="1149053"/>
                  </a:lnTo>
                  <a:lnTo>
                    <a:pt x="317" y="1143658"/>
                  </a:lnTo>
                  <a:lnTo>
                    <a:pt x="1270" y="1137627"/>
                  </a:lnTo>
                  <a:lnTo>
                    <a:pt x="2540" y="1131914"/>
                  </a:lnTo>
                  <a:lnTo>
                    <a:pt x="5080" y="1126201"/>
                  </a:lnTo>
                  <a:lnTo>
                    <a:pt x="7937" y="1121123"/>
                  </a:lnTo>
                  <a:lnTo>
                    <a:pt x="11112" y="1115727"/>
                  </a:lnTo>
                  <a:lnTo>
                    <a:pt x="15240" y="1110966"/>
                  </a:lnTo>
                  <a:lnTo>
                    <a:pt x="20002" y="1106523"/>
                  </a:lnTo>
                  <a:lnTo>
                    <a:pt x="942657" y="284162"/>
                  </a:lnTo>
                  <a:close/>
                  <a:moveTo>
                    <a:pt x="1910075" y="217487"/>
                  </a:moveTo>
                  <a:lnTo>
                    <a:pt x="1929430" y="217487"/>
                  </a:lnTo>
                  <a:lnTo>
                    <a:pt x="1948785" y="218121"/>
                  </a:lnTo>
                  <a:lnTo>
                    <a:pt x="1968140" y="219388"/>
                  </a:lnTo>
                  <a:lnTo>
                    <a:pt x="1986860" y="220973"/>
                  </a:lnTo>
                  <a:lnTo>
                    <a:pt x="2005898" y="222874"/>
                  </a:lnTo>
                  <a:lnTo>
                    <a:pt x="2024301" y="225726"/>
                  </a:lnTo>
                  <a:lnTo>
                    <a:pt x="2043022" y="228578"/>
                  </a:lnTo>
                  <a:lnTo>
                    <a:pt x="2061425" y="231747"/>
                  </a:lnTo>
                  <a:lnTo>
                    <a:pt x="2079193" y="235550"/>
                  </a:lnTo>
                  <a:lnTo>
                    <a:pt x="2097279" y="239669"/>
                  </a:lnTo>
                  <a:lnTo>
                    <a:pt x="2114413" y="243789"/>
                  </a:lnTo>
                  <a:lnTo>
                    <a:pt x="2131865" y="248542"/>
                  </a:lnTo>
                  <a:lnTo>
                    <a:pt x="2148364" y="252979"/>
                  </a:lnTo>
                  <a:lnTo>
                    <a:pt x="2164546" y="258049"/>
                  </a:lnTo>
                  <a:lnTo>
                    <a:pt x="2181046" y="263119"/>
                  </a:lnTo>
                  <a:lnTo>
                    <a:pt x="2196593" y="268189"/>
                  </a:lnTo>
                  <a:lnTo>
                    <a:pt x="2211506" y="273893"/>
                  </a:lnTo>
                  <a:lnTo>
                    <a:pt x="2226419" y="278963"/>
                  </a:lnTo>
                  <a:lnTo>
                    <a:pt x="2240697" y="284667"/>
                  </a:lnTo>
                  <a:lnTo>
                    <a:pt x="2267668" y="295758"/>
                  </a:lnTo>
                  <a:lnTo>
                    <a:pt x="2292734" y="306216"/>
                  </a:lnTo>
                  <a:lnTo>
                    <a:pt x="2315579" y="316673"/>
                  </a:lnTo>
                  <a:lnTo>
                    <a:pt x="2335886" y="326496"/>
                  </a:lnTo>
                  <a:lnTo>
                    <a:pt x="2353338" y="335686"/>
                  </a:lnTo>
                  <a:lnTo>
                    <a:pt x="2368251" y="343608"/>
                  </a:lnTo>
                  <a:lnTo>
                    <a:pt x="2379991" y="349946"/>
                  </a:lnTo>
                  <a:lnTo>
                    <a:pt x="2388557" y="355016"/>
                  </a:lnTo>
                  <a:lnTo>
                    <a:pt x="2395538" y="359136"/>
                  </a:lnTo>
                  <a:lnTo>
                    <a:pt x="2386971" y="360403"/>
                  </a:lnTo>
                  <a:lnTo>
                    <a:pt x="2378721" y="361988"/>
                  </a:lnTo>
                  <a:lnTo>
                    <a:pt x="2370154" y="363572"/>
                  </a:lnTo>
                  <a:lnTo>
                    <a:pt x="2361587" y="365791"/>
                  </a:lnTo>
                  <a:lnTo>
                    <a:pt x="2353020" y="368009"/>
                  </a:lnTo>
                  <a:lnTo>
                    <a:pt x="2345088" y="370544"/>
                  </a:lnTo>
                  <a:lnTo>
                    <a:pt x="2336521" y="373079"/>
                  </a:lnTo>
                  <a:lnTo>
                    <a:pt x="2328271" y="375614"/>
                  </a:lnTo>
                  <a:lnTo>
                    <a:pt x="2320656" y="379100"/>
                  </a:lnTo>
                  <a:lnTo>
                    <a:pt x="2312406" y="382269"/>
                  </a:lnTo>
                  <a:lnTo>
                    <a:pt x="2304157" y="385755"/>
                  </a:lnTo>
                  <a:lnTo>
                    <a:pt x="2296541" y="389557"/>
                  </a:lnTo>
                  <a:lnTo>
                    <a:pt x="2280677" y="397162"/>
                  </a:lnTo>
                  <a:lnTo>
                    <a:pt x="2265446" y="405718"/>
                  </a:lnTo>
                  <a:lnTo>
                    <a:pt x="2250533" y="415225"/>
                  </a:lnTo>
                  <a:lnTo>
                    <a:pt x="2235303" y="425049"/>
                  </a:lnTo>
                  <a:lnTo>
                    <a:pt x="2220708" y="435189"/>
                  </a:lnTo>
                  <a:lnTo>
                    <a:pt x="2206429" y="446280"/>
                  </a:lnTo>
                  <a:lnTo>
                    <a:pt x="2192468" y="457688"/>
                  </a:lnTo>
                  <a:lnTo>
                    <a:pt x="2178825" y="469730"/>
                  </a:lnTo>
                  <a:lnTo>
                    <a:pt x="2164863" y="482088"/>
                  </a:lnTo>
                  <a:lnTo>
                    <a:pt x="2151854" y="495081"/>
                  </a:lnTo>
                  <a:lnTo>
                    <a:pt x="2138845" y="508390"/>
                  </a:lnTo>
                  <a:lnTo>
                    <a:pt x="2126153" y="521699"/>
                  </a:lnTo>
                  <a:lnTo>
                    <a:pt x="2113779" y="535325"/>
                  </a:lnTo>
                  <a:lnTo>
                    <a:pt x="2101721" y="549268"/>
                  </a:lnTo>
                  <a:lnTo>
                    <a:pt x="2089664" y="563528"/>
                  </a:lnTo>
                  <a:lnTo>
                    <a:pt x="2078242" y="578105"/>
                  </a:lnTo>
                  <a:lnTo>
                    <a:pt x="2066819" y="592682"/>
                  </a:lnTo>
                  <a:lnTo>
                    <a:pt x="2055714" y="607259"/>
                  </a:lnTo>
                  <a:lnTo>
                    <a:pt x="2044926" y="621519"/>
                  </a:lnTo>
                  <a:lnTo>
                    <a:pt x="2034455" y="636413"/>
                  </a:lnTo>
                  <a:lnTo>
                    <a:pt x="2024301" y="650989"/>
                  </a:lnTo>
                  <a:lnTo>
                    <a:pt x="2014782" y="665566"/>
                  </a:lnTo>
                  <a:lnTo>
                    <a:pt x="1995745" y="694403"/>
                  </a:lnTo>
                  <a:lnTo>
                    <a:pt x="1977976" y="722289"/>
                  </a:lnTo>
                  <a:lnTo>
                    <a:pt x="1972582" y="730845"/>
                  </a:lnTo>
                  <a:lnTo>
                    <a:pt x="1966553" y="739084"/>
                  </a:lnTo>
                  <a:lnTo>
                    <a:pt x="1960525" y="747006"/>
                  </a:lnTo>
                  <a:lnTo>
                    <a:pt x="1954179" y="755245"/>
                  </a:lnTo>
                  <a:lnTo>
                    <a:pt x="1947833" y="762534"/>
                  </a:lnTo>
                  <a:lnTo>
                    <a:pt x="1940852" y="770139"/>
                  </a:lnTo>
                  <a:lnTo>
                    <a:pt x="1933872" y="777111"/>
                  </a:lnTo>
                  <a:lnTo>
                    <a:pt x="1926257" y="784082"/>
                  </a:lnTo>
                  <a:lnTo>
                    <a:pt x="1918642" y="790737"/>
                  </a:lnTo>
                  <a:lnTo>
                    <a:pt x="1911027" y="797075"/>
                  </a:lnTo>
                  <a:lnTo>
                    <a:pt x="1902777" y="803412"/>
                  </a:lnTo>
                  <a:lnTo>
                    <a:pt x="1894527" y="809116"/>
                  </a:lnTo>
                  <a:lnTo>
                    <a:pt x="1886277" y="815137"/>
                  </a:lnTo>
                  <a:lnTo>
                    <a:pt x="1877710" y="820524"/>
                  </a:lnTo>
                  <a:lnTo>
                    <a:pt x="1868826" y="825911"/>
                  </a:lnTo>
                  <a:lnTo>
                    <a:pt x="1859625" y="830665"/>
                  </a:lnTo>
                  <a:lnTo>
                    <a:pt x="1850740" y="835735"/>
                  </a:lnTo>
                  <a:lnTo>
                    <a:pt x="1841539" y="839854"/>
                  </a:lnTo>
                  <a:lnTo>
                    <a:pt x="1832020" y="843974"/>
                  </a:lnTo>
                  <a:lnTo>
                    <a:pt x="1822501" y="848410"/>
                  </a:lnTo>
                  <a:lnTo>
                    <a:pt x="1812665" y="851896"/>
                  </a:lnTo>
                  <a:lnTo>
                    <a:pt x="1803146" y="855065"/>
                  </a:lnTo>
                  <a:lnTo>
                    <a:pt x="1793310" y="858551"/>
                  </a:lnTo>
                  <a:lnTo>
                    <a:pt x="1783473" y="861403"/>
                  </a:lnTo>
                  <a:lnTo>
                    <a:pt x="1773320" y="863938"/>
                  </a:lnTo>
                  <a:lnTo>
                    <a:pt x="1763166" y="866156"/>
                  </a:lnTo>
                  <a:lnTo>
                    <a:pt x="1753013" y="868374"/>
                  </a:lnTo>
                  <a:lnTo>
                    <a:pt x="1742542" y="870276"/>
                  </a:lnTo>
                  <a:lnTo>
                    <a:pt x="1732706" y="871860"/>
                  </a:lnTo>
                  <a:lnTo>
                    <a:pt x="1722235" y="873128"/>
                  </a:lnTo>
                  <a:lnTo>
                    <a:pt x="1711764" y="874078"/>
                  </a:lnTo>
                  <a:lnTo>
                    <a:pt x="1701611" y="874712"/>
                  </a:lnTo>
                  <a:lnTo>
                    <a:pt x="1548674" y="738450"/>
                  </a:lnTo>
                  <a:lnTo>
                    <a:pt x="1558510" y="722923"/>
                  </a:lnTo>
                  <a:lnTo>
                    <a:pt x="1568664" y="707079"/>
                  </a:lnTo>
                  <a:lnTo>
                    <a:pt x="1578500" y="691234"/>
                  </a:lnTo>
                  <a:lnTo>
                    <a:pt x="1589288" y="676024"/>
                  </a:lnTo>
                  <a:lnTo>
                    <a:pt x="1605470" y="653841"/>
                  </a:lnTo>
                  <a:lnTo>
                    <a:pt x="1622287" y="631976"/>
                  </a:lnTo>
                  <a:lnTo>
                    <a:pt x="1630854" y="621202"/>
                  </a:lnTo>
                  <a:lnTo>
                    <a:pt x="1639738" y="610745"/>
                  </a:lnTo>
                  <a:lnTo>
                    <a:pt x="1648305" y="600604"/>
                  </a:lnTo>
                  <a:lnTo>
                    <a:pt x="1657507" y="590147"/>
                  </a:lnTo>
                  <a:lnTo>
                    <a:pt x="1667026" y="580007"/>
                  </a:lnTo>
                  <a:lnTo>
                    <a:pt x="1676545" y="569866"/>
                  </a:lnTo>
                  <a:lnTo>
                    <a:pt x="1686063" y="560043"/>
                  </a:lnTo>
                  <a:lnTo>
                    <a:pt x="1695582" y="550219"/>
                  </a:lnTo>
                  <a:lnTo>
                    <a:pt x="1705418" y="540396"/>
                  </a:lnTo>
                  <a:lnTo>
                    <a:pt x="1715572" y="531523"/>
                  </a:lnTo>
                  <a:lnTo>
                    <a:pt x="1726043" y="522016"/>
                  </a:lnTo>
                  <a:lnTo>
                    <a:pt x="1736514" y="513143"/>
                  </a:lnTo>
                  <a:lnTo>
                    <a:pt x="1746984" y="503954"/>
                  </a:lnTo>
                  <a:lnTo>
                    <a:pt x="1757772" y="495714"/>
                  </a:lnTo>
                  <a:lnTo>
                    <a:pt x="1768878" y="487158"/>
                  </a:lnTo>
                  <a:lnTo>
                    <a:pt x="1779983" y="478919"/>
                  </a:lnTo>
                  <a:lnTo>
                    <a:pt x="1791089" y="470680"/>
                  </a:lnTo>
                  <a:lnTo>
                    <a:pt x="1802194" y="463075"/>
                  </a:lnTo>
                  <a:lnTo>
                    <a:pt x="1813934" y="455470"/>
                  </a:lnTo>
                  <a:lnTo>
                    <a:pt x="1825674" y="448498"/>
                  </a:lnTo>
                  <a:lnTo>
                    <a:pt x="1838048" y="441210"/>
                  </a:lnTo>
                  <a:lnTo>
                    <a:pt x="1850106" y="434238"/>
                  </a:lnTo>
                  <a:lnTo>
                    <a:pt x="1862163" y="427901"/>
                  </a:lnTo>
                  <a:lnTo>
                    <a:pt x="1874537" y="421563"/>
                  </a:lnTo>
                  <a:lnTo>
                    <a:pt x="1887229" y="415859"/>
                  </a:lnTo>
                  <a:lnTo>
                    <a:pt x="1899921" y="409838"/>
                  </a:lnTo>
                  <a:lnTo>
                    <a:pt x="1912613" y="404451"/>
                  </a:lnTo>
                  <a:lnTo>
                    <a:pt x="1925622" y="399381"/>
                  </a:lnTo>
                  <a:lnTo>
                    <a:pt x="1938631" y="394627"/>
                  </a:lnTo>
                  <a:lnTo>
                    <a:pt x="1951958" y="390191"/>
                  </a:lnTo>
                  <a:lnTo>
                    <a:pt x="1965284" y="385755"/>
                  </a:lnTo>
                  <a:lnTo>
                    <a:pt x="1978928" y="382269"/>
                  </a:lnTo>
                  <a:lnTo>
                    <a:pt x="1992572" y="378783"/>
                  </a:lnTo>
                  <a:lnTo>
                    <a:pt x="2006215" y="375297"/>
                  </a:lnTo>
                  <a:lnTo>
                    <a:pt x="2019859" y="372445"/>
                  </a:lnTo>
                  <a:lnTo>
                    <a:pt x="2033820" y="369910"/>
                  </a:lnTo>
                  <a:lnTo>
                    <a:pt x="2047781" y="368009"/>
                  </a:lnTo>
                  <a:lnTo>
                    <a:pt x="2062059" y="366107"/>
                  </a:lnTo>
                  <a:lnTo>
                    <a:pt x="2076021" y="364206"/>
                  </a:lnTo>
                  <a:lnTo>
                    <a:pt x="2089981" y="362938"/>
                  </a:lnTo>
                  <a:lnTo>
                    <a:pt x="2104260" y="362305"/>
                  </a:lnTo>
                  <a:lnTo>
                    <a:pt x="2118538" y="361671"/>
                  </a:lnTo>
                  <a:lnTo>
                    <a:pt x="2132817" y="361354"/>
                  </a:lnTo>
                  <a:lnTo>
                    <a:pt x="2147095" y="361671"/>
                  </a:lnTo>
                  <a:lnTo>
                    <a:pt x="2133134" y="359770"/>
                  </a:lnTo>
                  <a:lnTo>
                    <a:pt x="2118538" y="358502"/>
                  </a:lnTo>
                  <a:lnTo>
                    <a:pt x="2104260" y="357235"/>
                  </a:lnTo>
                  <a:lnTo>
                    <a:pt x="2089981" y="356601"/>
                  </a:lnTo>
                  <a:lnTo>
                    <a:pt x="2075703" y="355967"/>
                  </a:lnTo>
                  <a:lnTo>
                    <a:pt x="2061425" y="355967"/>
                  </a:lnTo>
                  <a:lnTo>
                    <a:pt x="2046829" y="355967"/>
                  </a:lnTo>
                  <a:lnTo>
                    <a:pt x="2032234" y="356601"/>
                  </a:lnTo>
                  <a:lnTo>
                    <a:pt x="2017955" y="357552"/>
                  </a:lnTo>
                  <a:lnTo>
                    <a:pt x="2003677" y="358819"/>
                  </a:lnTo>
                  <a:lnTo>
                    <a:pt x="1989081" y="360403"/>
                  </a:lnTo>
                  <a:lnTo>
                    <a:pt x="1974803" y="362305"/>
                  </a:lnTo>
                  <a:lnTo>
                    <a:pt x="1960525" y="364523"/>
                  </a:lnTo>
                  <a:lnTo>
                    <a:pt x="1946246" y="367375"/>
                  </a:lnTo>
                  <a:lnTo>
                    <a:pt x="1931968" y="370227"/>
                  </a:lnTo>
                  <a:lnTo>
                    <a:pt x="1917373" y="373713"/>
                  </a:lnTo>
                  <a:lnTo>
                    <a:pt x="1903411" y="377515"/>
                  </a:lnTo>
                  <a:lnTo>
                    <a:pt x="1889450" y="381318"/>
                  </a:lnTo>
                  <a:lnTo>
                    <a:pt x="1875489" y="385755"/>
                  </a:lnTo>
                  <a:lnTo>
                    <a:pt x="1861528" y="390508"/>
                  </a:lnTo>
                  <a:lnTo>
                    <a:pt x="1847567" y="395578"/>
                  </a:lnTo>
                  <a:lnTo>
                    <a:pt x="1833924" y="400965"/>
                  </a:lnTo>
                  <a:lnTo>
                    <a:pt x="1820280" y="406669"/>
                  </a:lnTo>
                  <a:lnTo>
                    <a:pt x="1806953" y="412690"/>
                  </a:lnTo>
                  <a:lnTo>
                    <a:pt x="1793627" y="418711"/>
                  </a:lnTo>
                  <a:lnTo>
                    <a:pt x="1780618" y="425366"/>
                  </a:lnTo>
                  <a:lnTo>
                    <a:pt x="1766974" y="432020"/>
                  </a:lnTo>
                  <a:lnTo>
                    <a:pt x="1754282" y="438992"/>
                  </a:lnTo>
                  <a:lnTo>
                    <a:pt x="1741273" y="446280"/>
                  </a:lnTo>
                  <a:lnTo>
                    <a:pt x="1728898" y="453885"/>
                  </a:lnTo>
                  <a:lnTo>
                    <a:pt x="1716207" y="461808"/>
                  </a:lnTo>
                  <a:lnTo>
                    <a:pt x="1703832" y="469730"/>
                  </a:lnTo>
                  <a:lnTo>
                    <a:pt x="1691775" y="478286"/>
                  </a:lnTo>
                  <a:lnTo>
                    <a:pt x="1679717" y="486842"/>
                  </a:lnTo>
                  <a:lnTo>
                    <a:pt x="1667660" y="495398"/>
                  </a:lnTo>
                  <a:lnTo>
                    <a:pt x="1655920" y="504270"/>
                  </a:lnTo>
                  <a:lnTo>
                    <a:pt x="1644180" y="513460"/>
                  </a:lnTo>
                  <a:lnTo>
                    <a:pt x="1632758" y="522967"/>
                  </a:lnTo>
                  <a:lnTo>
                    <a:pt x="1621335" y="532473"/>
                  </a:lnTo>
                  <a:lnTo>
                    <a:pt x="1610230" y="542297"/>
                  </a:lnTo>
                  <a:lnTo>
                    <a:pt x="1599124" y="551804"/>
                  </a:lnTo>
                  <a:lnTo>
                    <a:pt x="1588336" y="561944"/>
                  </a:lnTo>
                  <a:lnTo>
                    <a:pt x="1577548" y="572084"/>
                  </a:lnTo>
                  <a:lnTo>
                    <a:pt x="1566760" y="582542"/>
                  </a:lnTo>
                  <a:lnTo>
                    <a:pt x="1556606" y="592999"/>
                  </a:lnTo>
                  <a:lnTo>
                    <a:pt x="1546136" y="603773"/>
                  </a:lnTo>
                  <a:lnTo>
                    <a:pt x="1535982" y="614547"/>
                  </a:lnTo>
                  <a:lnTo>
                    <a:pt x="1526146" y="625638"/>
                  </a:lnTo>
                  <a:lnTo>
                    <a:pt x="1514406" y="638631"/>
                  </a:lnTo>
                  <a:lnTo>
                    <a:pt x="1503301" y="651623"/>
                  </a:lnTo>
                  <a:lnTo>
                    <a:pt x="1492195" y="664932"/>
                  </a:lnTo>
                  <a:lnTo>
                    <a:pt x="1481407" y="678559"/>
                  </a:lnTo>
                  <a:lnTo>
                    <a:pt x="1406525" y="612012"/>
                  </a:lnTo>
                  <a:lnTo>
                    <a:pt x="1407160" y="604407"/>
                  </a:lnTo>
                  <a:lnTo>
                    <a:pt x="1408112" y="596802"/>
                  </a:lnTo>
                  <a:lnTo>
                    <a:pt x="1409381" y="589196"/>
                  </a:lnTo>
                  <a:lnTo>
                    <a:pt x="1410967" y="581274"/>
                  </a:lnTo>
                  <a:lnTo>
                    <a:pt x="1412554" y="573352"/>
                  </a:lnTo>
                  <a:lnTo>
                    <a:pt x="1415092" y="565430"/>
                  </a:lnTo>
                  <a:lnTo>
                    <a:pt x="1417313" y="557191"/>
                  </a:lnTo>
                  <a:lnTo>
                    <a:pt x="1420169" y="548952"/>
                  </a:lnTo>
                  <a:lnTo>
                    <a:pt x="1423025" y="540396"/>
                  </a:lnTo>
                  <a:lnTo>
                    <a:pt x="1426198" y="532157"/>
                  </a:lnTo>
                  <a:lnTo>
                    <a:pt x="1430322" y="523601"/>
                  </a:lnTo>
                  <a:lnTo>
                    <a:pt x="1434130" y="514728"/>
                  </a:lnTo>
                  <a:lnTo>
                    <a:pt x="1438572" y="505855"/>
                  </a:lnTo>
                  <a:lnTo>
                    <a:pt x="1443332" y="497299"/>
                  </a:lnTo>
                  <a:lnTo>
                    <a:pt x="1448408" y="488109"/>
                  </a:lnTo>
                  <a:lnTo>
                    <a:pt x="1453802" y="478919"/>
                  </a:lnTo>
                  <a:lnTo>
                    <a:pt x="1461100" y="467195"/>
                  </a:lnTo>
                  <a:lnTo>
                    <a:pt x="1469033" y="455787"/>
                  </a:lnTo>
                  <a:lnTo>
                    <a:pt x="1476648" y="444696"/>
                  </a:lnTo>
                  <a:lnTo>
                    <a:pt x="1484263" y="433921"/>
                  </a:lnTo>
                  <a:lnTo>
                    <a:pt x="1492195" y="423464"/>
                  </a:lnTo>
                  <a:lnTo>
                    <a:pt x="1500128" y="413641"/>
                  </a:lnTo>
                  <a:lnTo>
                    <a:pt x="1508060" y="403817"/>
                  </a:lnTo>
                  <a:lnTo>
                    <a:pt x="1516310" y="393994"/>
                  </a:lnTo>
                  <a:lnTo>
                    <a:pt x="1524877" y="384804"/>
                  </a:lnTo>
                  <a:lnTo>
                    <a:pt x="1533127" y="375614"/>
                  </a:lnTo>
                  <a:lnTo>
                    <a:pt x="1541376" y="367375"/>
                  </a:lnTo>
                  <a:lnTo>
                    <a:pt x="1549943" y="358819"/>
                  </a:lnTo>
                  <a:lnTo>
                    <a:pt x="1558828" y="350580"/>
                  </a:lnTo>
                  <a:lnTo>
                    <a:pt x="1567077" y="342975"/>
                  </a:lnTo>
                  <a:lnTo>
                    <a:pt x="1575962" y="335369"/>
                  </a:lnTo>
                  <a:lnTo>
                    <a:pt x="1584846" y="328081"/>
                  </a:lnTo>
                  <a:lnTo>
                    <a:pt x="1594047" y="321109"/>
                  </a:lnTo>
                  <a:lnTo>
                    <a:pt x="1602932" y="314455"/>
                  </a:lnTo>
                  <a:lnTo>
                    <a:pt x="1611816" y="308117"/>
                  </a:lnTo>
                  <a:lnTo>
                    <a:pt x="1621018" y="301779"/>
                  </a:lnTo>
                  <a:lnTo>
                    <a:pt x="1630219" y="296075"/>
                  </a:lnTo>
                  <a:lnTo>
                    <a:pt x="1639421" y="290054"/>
                  </a:lnTo>
                  <a:lnTo>
                    <a:pt x="1648622" y="284667"/>
                  </a:lnTo>
                  <a:lnTo>
                    <a:pt x="1657824" y="279280"/>
                  </a:lnTo>
                  <a:lnTo>
                    <a:pt x="1667343" y="274527"/>
                  </a:lnTo>
                  <a:lnTo>
                    <a:pt x="1676862" y="269457"/>
                  </a:lnTo>
                  <a:lnTo>
                    <a:pt x="1686381" y="265337"/>
                  </a:lnTo>
                  <a:lnTo>
                    <a:pt x="1695582" y="261218"/>
                  </a:lnTo>
                  <a:lnTo>
                    <a:pt x="1705101" y="256781"/>
                  </a:lnTo>
                  <a:lnTo>
                    <a:pt x="1714937" y="252979"/>
                  </a:lnTo>
                  <a:lnTo>
                    <a:pt x="1724456" y="249493"/>
                  </a:lnTo>
                  <a:lnTo>
                    <a:pt x="1734292" y="246007"/>
                  </a:lnTo>
                  <a:lnTo>
                    <a:pt x="1743494" y="242838"/>
                  </a:lnTo>
                  <a:lnTo>
                    <a:pt x="1753330" y="239986"/>
                  </a:lnTo>
                  <a:lnTo>
                    <a:pt x="1763166" y="237134"/>
                  </a:lnTo>
                  <a:lnTo>
                    <a:pt x="1773003" y="234599"/>
                  </a:lnTo>
                  <a:lnTo>
                    <a:pt x="1792675" y="230163"/>
                  </a:lnTo>
                  <a:lnTo>
                    <a:pt x="1812030" y="226360"/>
                  </a:lnTo>
                  <a:lnTo>
                    <a:pt x="1831702" y="222874"/>
                  </a:lnTo>
                  <a:lnTo>
                    <a:pt x="1851375" y="220656"/>
                  </a:lnTo>
                  <a:lnTo>
                    <a:pt x="1870730" y="219072"/>
                  </a:lnTo>
                  <a:lnTo>
                    <a:pt x="1890402" y="217804"/>
                  </a:lnTo>
                  <a:lnTo>
                    <a:pt x="1910075" y="217487"/>
                  </a:lnTo>
                  <a:close/>
                  <a:moveTo>
                    <a:pt x="1112837" y="0"/>
                  </a:moveTo>
                  <a:lnTo>
                    <a:pt x="1116656" y="634"/>
                  </a:lnTo>
                  <a:lnTo>
                    <a:pt x="1128112" y="2854"/>
                  </a:lnTo>
                  <a:lnTo>
                    <a:pt x="1146570" y="6660"/>
                  </a:lnTo>
                  <a:lnTo>
                    <a:pt x="1157708" y="9197"/>
                  </a:lnTo>
                  <a:lnTo>
                    <a:pt x="1170119" y="12369"/>
                  </a:lnTo>
                  <a:lnTo>
                    <a:pt x="1183485" y="16175"/>
                  </a:lnTo>
                  <a:lnTo>
                    <a:pt x="1198124" y="20298"/>
                  </a:lnTo>
                  <a:lnTo>
                    <a:pt x="1213399" y="25372"/>
                  </a:lnTo>
                  <a:lnTo>
                    <a:pt x="1229629" y="30763"/>
                  </a:lnTo>
                  <a:lnTo>
                    <a:pt x="1246495" y="37106"/>
                  </a:lnTo>
                  <a:lnTo>
                    <a:pt x="1263998" y="43767"/>
                  </a:lnTo>
                  <a:lnTo>
                    <a:pt x="1281501" y="51378"/>
                  </a:lnTo>
                  <a:lnTo>
                    <a:pt x="1299640" y="59307"/>
                  </a:lnTo>
                  <a:lnTo>
                    <a:pt x="1317780" y="68504"/>
                  </a:lnTo>
                  <a:lnTo>
                    <a:pt x="1336237" y="78653"/>
                  </a:lnTo>
                  <a:lnTo>
                    <a:pt x="1345148" y="84045"/>
                  </a:lnTo>
                  <a:lnTo>
                    <a:pt x="1354058" y="89436"/>
                  </a:lnTo>
                  <a:lnTo>
                    <a:pt x="1363287" y="95462"/>
                  </a:lnTo>
                  <a:lnTo>
                    <a:pt x="1372198" y="101171"/>
                  </a:lnTo>
                  <a:lnTo>
                    <a:pt x="1381108" y="107514"/>
                  </a:lnTo>
                  <a:lnTo>
                    <a:pt x="1389701" y="113540"/>
                  </a:lnTo>
                  <a:lnTo>
                    <a:pt x="1398293" y="120517"/>
                  </a:lnTo>
                  <a:lnTo>
                    <a:pt x="1406886" y="127177"/>
                  </a:lnTo>
                  <a:lnTo>
                    <a:pt x="1415160" y="134471"/>
                  </a:lnTo>
                  <a:lnTo>
                    <a:pt x="1423116" y="141449"/>
                  </a:lnTo>
                  <a:lnTo>
                    <a:pt x="1431390" y="149377"/>
                  </a:lnTo>
                  <a:lnTo>
                    <a:pt x="1439346" y="157306"/>
                  </a:lnTo>
                  <a:lnTo>
                    <a:pt x="1446665" y="165552"/>
                  </a:lnTo>
                  <a:lnTo>
                    <a:pt x="1454303" y="173798"/>
                  </a:lnTo>
                  <a:lnTo>
                    <a:pt x="1461304" y="182361"/>
                  </a:lnTo>
                  <a:lnTo>
                    <a:pt x="1468305" y="191241"/>
                  </a:lnTo>
                  <a:lnTo>
                    <a:pt x="1474988" y="200756"/>
                  </a:lnTo>
                  <a:lnTo>
                    <a:pt x="1481034" y="209953"/>
                  </a:lnTo>
                  <a:lnTo>
                    <a:pt x="1487399" y="219785"/>
                  </a:lnTo>
                  <a:lnTo>
                    <a:pt x="1492809" y="229616"/>
                  </a:lnTo>
                  <a:lnTo>
                    <a:pt x="1498537" y="240082"/>
                  </a:lnTo>
                  <a:lnTo>
                    <a:pt x="1503311" y="250865"/>
                  </a:lnTo>
                  <a:lnTo>
                    <a:pt x="1508084" y="261648"/>
                  </a:lnTo>
                  <a:lnTo>
                    <a:pt x="1512540" y="273066"/>
                  </a:lnTo>
                  <a:lnTo>
                    <a:pt x="1516358" y="284483"/>
                  </a:lnTo>
                  <a:lnTo>
                    <a:pt x="1519859" y="296218"/>
                  </a:lnTo>
                  <a:lnTo>
                    <a:pt x="1523041" y="308269"/>
                  </a:lnTo>
                  <a:lnTo>
                    <a:pt x="1525587" y="320955"/>
                  </a:lnTo>
                  <a:lnTo>
                    <a:pt x="1512540" y="333641"/>
                  </a:lnTo>
                  <a:lnTo>
                    <a:pt x="1499492" y="346645"/>
                  </a:lnTo>
                  <a:lnTo>
                    <a:pt x="1486763" y="360599"/>
                  </a:lnTo>
                  <a:lnTo>
                    <a:pt x="1474351" y="374554"/>
                  </a:lnTo>
                  <a:lnTo>
                    <a:pt x="1462259" y="389777"/>
                  </a:lnTo>
                  <a:lnTo>
                    <a:pt x="1450484" y="405000"/>
                  </a:lnTo>
                  <a:lnTo>
                    <a:pt x="1439027" y="420540"/>
                  </a:lnTo>
                  <a:lnTo>
                    <a:pt x="1427889" y="437032"/>
                  </a:lnTo>
                  <a:lnTo>
                    <a:pt x="1426616" y="424346"/>
                  </a:lnTo>
                  <a:lnTo>
                    <a:pt x="1424389" y="411343"/>
                  </a:lnTo>
                  <a:lnTo>
                    <a:pt x="1422479" y="398340"/>
                  </a:lnTo>
                  <a:lnTo>
                    <a:pt x="1420252" y="385654"/>
                  </a:lnTo>
                  <a:lnTo>
                    <a:pt x="1417706" y="373285"/>
                  </a:lnTo>
                  <a:lnTo>
                    <a:pt x="1414842" y="360599"/>
                  </a:lnTo>
                  <a:lnTo>
                    <a:pt x="1411341" y="348230"/>
                  </a:lnTo>
                  <a:lnTo>
                    <a:pt x="1408159" y="335544"/>
                  </a:lnTo>
                  <a:lnTo>
                    <a:pt x="1402112" y="317467"/>
                  </a:lnTo>
                  <a:lnTo>
                    <a:pt x="1396065" y="299706"/>
                  </a:lnTo>
                  <a:lnTo>
                    <a:pt x="1388746" y="281946"/>
                  </a:lnTo>
                  <a:lnTo>
                    <a:pt x="1384927" y="273700"/>
                  </a:lnTo>
                  <a:lnTo>
                    <a:pt x="1381108" y="265137"/>
                  </a:lnTo>
                  <a:lnTo>
                    <a:pt x="1376653" y="256574"/>
                  </a:lnTo>
                  <a:lnTo>
                    <a:pt x="1372516" y="248328"/>
                  </a:lnTo>
                  <a:lnTo>
                    <a:pt x="1368061" y="240082"/>
                  </a:lnTo>
                  <a:lnTo>
                    <a:pt x="1363287" y="231836"/>
                  </a:lnTo>
                  <a:lnTo>
                    <a:pt x="1358514" y="223591"/>
                  </a:lnTo>
                  <a:lnTo>
                    <a:pt x="1353104" y="215979"/>
                  </a:lnTo>
                  <a:lnTo>
                    <a:pt x="1348012" y="208050"/>
                  </a:lnTo>
                  <a:lnTo>
                    <a:pt x="1342284" y="200121"/>
                  </a:lnTo>
                  <a:lnTo>
                    <a:pt x="1336874" y="192827"/>
                  </a:lnTo>
                  <a:lnTo>
                    <a:pt x="1330827" y="185215"/>
                  </a:lnTo>
                  <a:lnTo>
                    <a:pt x="1325099" y="178238"/>
                  </a:lnTo>
                  <a:lnTo>
                    <a:pt x="1319053" y="171261"/>
                  </a:lnTo>
                  <a:lnTo>
                    <a:pt x="1312688" y="164284"/>
                  </a:lnTo>
                  <a:lnTo>
                    <a:pt x="1306323" y="157623"/>
                  </a:lnTo>
                  <a:lnTo>
                    <a:pt x="1299640" y="150963"/>
                  </a:lnTo>
                  <a:lnTo>
                    <a:pt x="1292957" y="144620"/>
                  </a:lnTo>
                  <a:lnTo>
                    <a:pt x="1286274" y="138277"/>
                  </a:lnTo>
                  <a:lnTo>
                    <a:pt x="1278955" y="132251"/>
                  </a:lnTo>
                  <a:lnTo>
                    <a:pt x="1271636" y="126225"/>
                  </a:lnTo>
                  <a:lnTo>
                    <a:pt x="1264635" y="120834"/>
                  </a:lnTo>
                  <a:lnTo>
                    <a:pt x="1257315" y="115125"/>
                  </a:lnTo>
                  <a:lnTo>
                    <a:pt x="1249996" y="110051"/>
                  </a:lnTo>
                  <a:lnTo>
                    <a:pt x="1242040" y="104659"/>
                  </a:lnTo>
                  <a:lnTo>
                    <a:pt x="1234402" y="99902"/>
                  </a:lnTo>
                  <a:lnTo>
                    <a:pt x="1241403" y="105611"/>
                  </a:lnTo>
                  <a:lnTo>
                    <a:pt x="1248086" y="111637"/>
                  </a:lnTo>
                  <a:lnTo>
                    <a:pt x="1255088" y="117663"/>
                  </a:lnTo>
                  <a:lnTo>
                    <a:pt x="1262089" y="124006"/>
                  </a:lnTo>
                  <a:lnTo>
                    <a:pt x="1268135" y="130666"/>
                  </a:lnTo>
                  <a:lnTo>
                    <a:pt x="1274818" y="137009"/>
                  </a:lnTo>
                  <a:lnTo>
                    <a:pt x="1280546" y="143986"/>
                  </a:lnTo>
                  <a:lnTo>
                    <a:pt x="1286911" y="150646"/>
                  </a:lnTo>
                  <a:lnTo>
                    <a:pt x="1292321" y="157623"/>
                  </a:lnTo>
                  <a:lnTo>
                    <a:pt x="1298367" y="164601"/>
                  </a:lnTo>
                  <a:lnTo>
                    <a:pt x="1303459" y="171895"/>
                  </a:lnTo>
                  <a:lnTo>
                    <a:pt x="1308869" y="179190"/>
                  </a:lnTo>
                  <a:lnTo>
                    <a:pt x="1313961" y="186484"/>
                  </a:lnTo>
                  <a:lnTo>
                    <a:pt x="1318734" y="194095"/>
                  </a:lnTo>
                  <a:lnTo>
                    <a:pt x="1323508" y="202024"/>
                  </a:lnTo>
                  <a:lnTo>
                    <a:pt x="1327963" y="209636"/>
                  </a:lnTo>
                  <a:lnTo>
                    <a:pt x="1332418" y="217565"/>
                  </a:lnTo>
                  <a:lnTo>
                    <a:pt x="1336237" y="225493"/>
                  </a:lnTo>
                  <a:lnTo>
                    <a:pt x="1340056" y="233422"/>
                  </a:lnTo>
                  <a:lnTo>
                    <a:pt x="1344193" y="241668"/>
                  </a:lnTo>
                  <a:lnTo>
                    <a:pt x="1347376" y="249914"/>
                  </a:lnTo>
                  <a:lnTo>
                    <a:pt x="1350558" y="257843"/>
                  </a:lnTo>
                  <a:lnTo>
                    <a:pt x="1356923" y="274969"/>
                  </a:lnTo>
                  <a:lnTo>
                    <a:pt x="1362333" y="291778"/>
                  </a:lnTo>
                  <a:lnTo>
                    <a:pt x="1366788" y="308904"/>
                  </a:lnTo>
                  <a:lnTo>
                    <a:pt x="1370925" y="326030"/>
                  </a:lnTo>
                  <a:lnTo>
                    <a:pt x="1374107" y="343790"/>
                  </a:lnTo>
                  <a:lnTo>
                    <a:pt x="1376653" y="360916"/>
                  </a:lnTo>
                  <a:lnTo>
                    <a:pt x="1378562" y="378677"/>
                  </a:lnTo>
                  <a:lnTo>
                    <a:pt x="1380472" y="396120"/>
                  </a:lnTo>
                  <a:lnTo>
                    <a:pt x="1381108" y="413880"/>
                  </a:lnTo>
                  <a:lnTo>
                    <a:pt x="1381427" y="431641"/>
                  </a:lnTo>
                  <a:lnTo>
                    <a:pt x="1381108" y="449401"/>
                  </a:lnTo>
                  <a:lnTo>
                    <a:pt x="1380472" y="466844"/>
                  </a:lnTo>
                  <a:lnTo>
                    <a:pt x="1378881" y="484605"/>
                  </a:lnTo>
                  <a:lnTo>
                    <a:pt x="1377290" y="502048"/>
                  </a:lnTo>
                  <a:lnTo>
                    <a:pt x="1375380" y="519491"/>
                  </a:lnTo>
                  <a:lnTo>
                    <a:pt x="1372516" y="536934"/>
                  </a:lnTo>
                  <a:lnTo>
                    <a:pt x="1369652" y="554378"/>
                  </a:lnTo>
                  <a:lnTo>
                    <a:pt x="1367106" y="564843"/>
                  </a:lnTo>
                  <a:lnTo>
                    <a:pt x="1364878" y="574675"/>
                  </a:lnTo>
                  <a:lnTo>
                    <a:pt x="1334646" y="547717"/>
                  </a:lnTo>
                  <a:lnTo>
                    <a:pt x="1168210" y="399609"/>
                  </a:lnTo>
                  <a:lnTo>
                    <a:pt x="1166618" y="387557"/>
                  </a:lnTo>
                  <a:lnTo>
                    <a:pt x="1166300" y="375188"/>
                  </a:lnTo>
                  <a:lnTo>
                    <a:pt x="1166618" y="369479"/>
                  </a:lnTo>
                  <a:lnTo>
                    <a:pt x="1166937" y="363136"/>
                  </a:lnTo>
                  <a:lnTo>
                    <a:pt x="1167573" y="357110"/>
                  </a:lnTo>
                  <a:lnTo>
                    <a:pt x="1168528" y="350767"/>
                  </a:lnTo>
                  <a:lnTo>
                    <a:pt x="1171074" y="330153"/>
                  </a:lnTo>
                  <a:lnTo>
                    <a:pt x="1173620" y="308269"/>
                  </a:lnTo>
                  <a:lnTo>
                    <a:pt x="1175847" y="285435"/>
                  </a:lnTo>
                  <a:lnTo>
                    <a:pt x="1177438" y="262283"/>
                  </a:lnTo>
                  <a:lnTo>
                    <a:pt x="1178393" y="238814"/>
                  </a:lnTo>
                  <a:lnTo>
                    <a:pt x="1178711" y="227079"/>
                  </a:lnTo>
                  <a:lnTo>
                    <a:pt x="1178711" y="215027"/>
                  </a:lnTo>
                  <a:lnTo>
                    <a:pt x="1178393" y="203293"/>
                  </a:lnTo>
                  <a:lnTo>
                    <a:pt x="1178075" y="191241"/>
                  </a:lnTo>
                  <a:lnTo>
                    <a:pt x="1177438" y="179507"/>
                  </a:lnTo>
                  <a:lnTo>
                    <a:pt x="1176484" y="167772"/>
                  </a:lnTo>
                  <a:lnTo>
                    <a:pt x="1175211" y="155720"/>
                  </a:lnTo>
                  <a:lnTo>
                    <a:pt x="1173938" y="144303"/>
                  </a:lnTo>
                  <a:lnTo>
                    <a:pt x="1172028" y="132568"/>
                  </a:lnTo>
                  <a:lnTo>
                    <a:pt x="1169801" y="121151"/>
                  </a:lnTo>
                  <a:lnTo>
                    <a:pt x="1167573" y="109734"/>
                  </a:lnTo>
                  <a:lnTo>
                    <a:pt x="1164391" y="98633"/>
                  </a:lnTo>
                  <a:lnTo>
                    <a:pt x="1161208" y="87533"/>
                  </a:lnTo>
                  <a:lnTo>
                    <a:pt x="1157708" y="76750"/>
                  </a:lnTo>
                  <a:lnTo>
                    <a:pt x="1153571" y="66284"/>
                  </a:lnTo>
                  <a:lnTo>
                    <a:pt x="1149115" y="55818"/>
                  </a:lnTo>
                  <a:lnTo>
                    <a:pt x="1144342" y="45670"/>
                  </a:lnTo>
                  <a:lnTo>
                    <a:pt x="1138932" y="35838"/>
                  </a:lnTo>
                  <a:lnTo>
                    <a:pt x="1133204" y="26641"/>
                  </a:lnTo>
                  <a:lnTo>
                    <a:pt x="1126839" y="17443"/>
                  </a:lnTo>
                  <a:lnTo>
                    <a:pt x="1119838" y="8563"/>
                  </a:lnTo>
                  <a:lnTo>
                    <a:pt x="111283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>
                <a:solidFill>
                  <a:srgbClr val="FFFFFF"/>
                </a:solidFill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788395" y="2882565"/>
            <a:ext cx="611524" cy="611524"/>
            <a:chOff x="4485555" y="2497671"/>
            <a:chExt cx="611524" cy="611524"/>
          </a:xfrm>
          <a:gradFill>
            <a:gsLst>
              <a:gs pos="0">
                <a:srgbClr val="002060"/>
              </a:gs>
              <a:gs pos="100000">
                <a:srgbClr val="00B0F0"/>
              </a:gs>
            </a:gsLst>
            <a:lin ang="5400000" scaled="1"/>
          </a:gradFill>
        </p:grpSpPr>
        <p:sp>
          <p:nvSpPr>
            <p:cNvPr id="46" name="任意多边形 45"/>
            <p:cNvSpPr/>
            <p:nvPr/>
          </p:nvSpPr>
          <p:spPr>
            <a:xfrm>
              <a:off x="4485555" y="2497671"/>
              <a:ext cx="611524" cy="611524"/>
            </a:xfrm>
            <a:custGeom>
              <a:avLst/>
              <a:gdLst>
                <a:gd name="connsiteX0" fmla="*/ 413083 w 772417"/>
                <a:gd name="connsiteY0" fmla="*/ 962 h 772417"/>
                <a:gd name="connsiteX1" fmla="*/ 720620 w 772417"/>
                <a:gd name="connsiteY1" fmla="*/ 193137 h 772417"/>
                <a:gd name="connsiteX2" fmla="*/ 579281 w 772417"/>
                <a:gd name="connsiteY2" fmla="*/ 720619 h 772417"/>
                <a:gd name="connsiteX3" fmla="*/ 51799 w 772417"/>
                <a:gd name="connsiteY3" fmla="*/ 579281 h 772417"/>
                <a:gd name="connsiteX4" fmla="*/ 193137 w 772417"/>
                <a:gd name="connsiteY4" fmla="*/ 51798 h 772417"/>
                <a:gd name="connsiteX5" fmla="*/ 413083 w 772417"/>
                <a:gd name="connsiteY5" fmla="*/ 962 h 77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2417" h="772417">
                  <a:moveTo>
                    <a:pt x="413083" y="962"/>
                  </a:moveTo>
                  <a:cubicBezTo>
                    <a:pt x="536733" y="9701"/>
                    <a:pt x="653976" y="77706"/>
                    <a:pt x="720620" y="193137"/>
                  </a:cubicBezTo>
                  <a:cubicBezTo>
                    <a:pt x="827250" y="377826"/>
                    <a:pt x="763971" y="613989"/>
                    <a:pt x="579281" y="720619"/>
                  </a:cubicBezTo>
                  <a:cubicBezTo>
                    <a:pt x="394592" y="827250"/>
                    <a:pt x="158429" y="763970"/>
                    <a:pt x="51799" y="579281"/>
                  </a:cubicBezTo>
                  <a:cubicBezTo>
                    <a:pt x="-54832" y="394591"/>
                    <a:pt x="8448" y="158429"/>
                    <a:pt x="193137" y="51798"/>
                  </a:cubicBezTo>
                  <a:cubicBezTo>
                    <a:pt x="262396" y="11812"/>
                    <a:pt x="338893" y="-4281"/>
                    <a:pt x="413083" y="962"/>
                  </a:cubicBezTo>
                  <a:close/>
                </a:path>
              </a:pathLst>
            </a:custGeom>
            <a:solidFill>
              <a:srgbClr val="FF99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143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  <p:sp>
          <p:nvSpPr>
            <p:cNvPr id="47" name="KSO_Shape"/>
            <p:cNvSpPr/>
            <p:nvPr/>
          </p:nvSpPr>
          <p:spPr>
            <a:xfrm>
              <a:off x="4657585" y="2668446"/>
              <a:ext cx="266207" cy="269974"/>
            </a:xfrm>
            <a:custGeom>
              <a:avLst/>
              <a:gdLst>
                <a:gd name="connsiteX0" fmla="*/ 150612 w 405200"/>
                <a:gd name="connsiteY0" fmla="*/ 52389 h 413075"/>
                <a:gd name="connsiteX1" fmla="*/ 52389 w 405200"/>
                <a:gd name="connsiteY1" fmla="*/ 150612 h 413075"/>
                <a:gd name="connsiteX2" fmla="*/ 150612 w 405200"/>
                <a:gd name="connsiteY2" fmla="*/ 248836 h 413075"/>
                <a:gd name="connsiteX3" fmla="*/ 248836 w 405200"/>
                <a:gd name="connsiteY3" fmla="*/ 150612 h 413075"/>
                <a:gd name="connsiteX4" fmla="*/ 150612 w 405200"/>
                <a:gd name="connsiteY4" fmla="*/ 52389 h 413075"/>
                <a:gd name="connsiteX5" fmla="*/ 150612 w 405200"/>
                <a:gd name="connsiteY5" fmla="*/ 0 h 413075"/>
                <a:gd name="connsiteX6" fmla="*/ 301225 w 405200"/>
                <a:gd name="connsiteY6" fmla="*/ 150612 h 413075"/>
                <a:gd name="connsiteX7" fmla="*/ 276789 w 405200"/>
                <a:gd name="connsiteY7" fmla="*/ 232452 h 413075"/>
                <a:gd name="connsiteX8" fmla="*/ 279486 w 405200"/>
                <a:gd name="connsiteY8" fmla="*/ 234307 h 413075"/>
                <a:gd name="connsiteX9" fmla="*/ 395404 w 405200"/>
                <a:gd name="connsiteY9" fmla="*/ 354065 h 413075"/>
                <a:gd name="connsiteX10" fmla="*/ 394603 w 405200"/>
                <a:gd name="connsiteY10" fmla="*/ 403280 h 413075"/>
                <a:gd name="connsiteX11" fmla="*/ 345389 w 405200"/>
                <a:gd name="connsiteY11" fmla="*/ 402478 h 413075"/>
                <a:gd name="connsiteX12" fmla="*/ 229470 w 405200"/>
                <a:gd name="connsiteY12" fmla="*/ 282720 h 413075"/>
                <a:gd name="connsiteX13" fmla="*/ 227420 w 405200"/>
                <a:gd name="connsiteY13" fmla="*/ 279520 h 413075"/>
                <a:gd name="connsiteX14" fmla="*/ 150612 w 405200"/>
                <a:gd name="connsiteY14" fmla="*/ 301225 h 413075"/>
                <a:gd name="connsiteX15" fmla="*/ 0 w 405200"/>
                <a:gd name="connsiteY15" fmla="*/ 150612 h 413075"/>
                <a:gd name="connsiteX16" fmla="*/ 150612 w 405200"/>
                <a:gd name="connsiteY16" fmla="*/ 0 h 41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5200" h="413075">
                  <a:moveTo>
                    <a:pt x="150612" y="52389"/>
                  </a:moveTo>
                  <a:cubicBezTo>
                    <a:pt x="96365" y="52389"/>
                    <a:pt x="52389" y="96365"/>
                    <a:pt x="52389" y="150612"/>
                  </a:cubicBezTo>
                  <a:cubicBezTo>
                    <a:pt x="52389" y="204860"/>
                    <a:pt x="96365" y="248836"/>
                    <a:pt x="150612" y="248836"/>
                  </a:cubicBezTo>
                  <a:cubicBezTo>
                    <a:pt x="204860" y="248836"/>
                    <a:pt x="248836" y="204860"/>
                    <a:pt x="248836" y="150612"/>
                  </a:cubicBezTo>
                  <a:cubicBezTo>
                    <a:pt x="248836" y="96365"/>
                    <a:pt x="204860" y="52389"/>
                    <a:pt x="150612" y="52389"/>
                  </a:cubicBezTo>
                  <a:close/>
                  <a:moveTo>
                    <a:pt x="150612" y="0"/>
                  </a:moveTo>
                  <a:cubicBezTo>
                    <a:pt x="233793" y="0"/>
                    <a:pt x="301225" y="67431"/>
                    <a:pt x="301225" y="150612"/>
                  </a:cubicBezTo>
                  <a:cubicBezTo>
                    <a:pt x="301225" y="180842"/>
                    <a:pt x="292319" y="208992"/>
                    <a:pt x="276789" y="232452"/>
                  </a:cubicBezTo>
                  <a:cubicBezTo>
                    <a:pt x="277931" y="232774"/>
                    <a:pt x="278722" y="233519"/>
                    <a:pt x="279486" y="234307"/>
                  </a:cubicBezTo>
                  <a:lnTo>
                    <a:pt x="395404" y="354065"/>
                  </a:lnTo>
                  <a:cubicBezTo>
                    <a:pt x="408773" y="367877"/>
                    <a:pt x="408414" y="389911"/>
                    <a:pt x="394603" y="403280"/>
                  </a:cubicBezTo>
                  <a:cubicBezTo>
                    <a:pt x="380791" y="416648"/>
                    <a:pt x="358757" y="416289"/>
                    <a:pt x="345389" y="402478"/>
                  </a:cubicBezTo>
                  <a:lnTo>
                    <a:pt x="229470" y="282720"/>
                  </a:lnTo>
                  <a:lnTo>
                    <a:pt x="227420" y="279520"/>
                  </a:lnTo>
                  <a:cubicBezTo>
                    <a:pt x="205163" y="293486"/>
                    <a:pt x="178791" y="301225"/>
                    <a:pt x="150612" y="301225"/>
                  </a:cubicBezTo>
                  <a:cubicBezTo>
                    <a:pt x="67431" y="301225"/>
                    <a:pt x="0" y="233793"/>
                    <a:pt x="0" y="150612"/>
                  </a:cubicBezTo>
                  <a:cubicBezTo>
                    <a:pt x="0" y="67431"/>
                    <a:pt x="67431" y="0"/>
                    <a:pt x="1506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1400">
                <a:solidFill>
                  <a:srgbClr val="FFFFFF"/>
                </a:solidFill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</p:txBody>
        </p:sp>
      </p:grpSp>
      <p:sp>
        <p:nvSpPr>
          <p:cNvPr id="39" name="Freeform 12"/>
          <p:cNvSpPr>
            <a:spLocks noEditPoints="1"/>
          </p:cNvSpPr>
          <p:nvPr/>
        </p:nvSpPr>
        <p:spPr bwMode="auto">
          <a:xfrm>
            <a:off x="5960828" y="3529872"/>
            <a:ext cx="907967" cy="851349"/>
          </a:xfrm>
          <a:custGeom>
            <a:avLst/>
            <a:gdLst>
              <a:gd name="T0" fmla="*/ 8 w 97"/>
              <a:gd name="T1" fmla="*/ 10 h 91"/>
              <a:gd name="T2" fmla="*/ 28 w 97"/>
              <a:gd name="T3" fmla="*/ 10 h 91"/>
              <a:gd name="T4" fmla="*/ 41 w 97"/>
              <a:gd name="T5" fmla="*/ 45 h 91"/>
              <a:gd name="T6" fmla="*/ 51 w 97"/>
              <a:gd name="T7" fmla="*/ 41 h 91"/>
              <a:gd name="T8" fmla="*/ 59 w 97"/>
              <a:gd name="T9" fmla="*/ 46 h 91"/>
              <a:gd name="T10" fmla="*/ 66 w 97"/>
              <a:gd name="T11" fmla="*/ 27 h 91"/>
              <a:gd name="T12" fmla="*/ 73 w 97"/>
              <a:gd name="T13" fmla="*/ 34 h 91"/>
              <a:gd name="T14" fmla="*/ 83 w 97"/>
              <a:gd name="T15" fmla="*/ 23 h 91"/>
              <a:gd name="T16" fmla="*/ 73 w 97"/>
              <a:gd name="T17" fmla="*/ 40 h 91"/>
              <a:gd name="T18" fmla="*/ 67 w 97"/>
              <a:gd name="T19" fmla="*/ 33 h 91"/>
              <a:gd name="T20" fmla="*/ 61 w 97"/>
              <a:gd name="T21" fmla="*/ 51 h 91"/>
              <a:gd name="T22" fmla="*/ 51 w 97"/>
              <a:gd name="T23" fmla="*/ 45 h 91"/>
              <a:gd name="T24" fmla="*/ 41 w 97"/>
              <a:gd name="T25" fmla="*/ 45 h 91"/>
              <a:gd name="T26" fmla="*/ 74 w 97"/>
              <a:gd name="T27" fmla="*/ 86 h 91"/>
              <a:gd name="T28" fmla="*/ 43 w 97"/>
              <a:gd name="T29" fmla="*/ 91 h 91"/>
              <a:gd name="T30" fmla="*/ 63 w 97"/>
              <a:gd name="T31" fmla="*/ 68 h 91"/>
              <a:gd name="T32" fmla="*/ 97 w 97"/>
              <a:gd name="T33" fmla="*/ 68 h 91"/>
              <a:gd name="T34" fmla="*/ 97 w 97"/>
              <a:gd name="T35" fmla="*/ 6 h 91"/>
              <a:gd name="T36" fmla="*/ 93 w 97"/>
              <a:gd name="T37" fmla="*/ 3 h 91"/>
              <a:gd name="T38" fmla="*/ 34 w 97"/>
              <a:gd name="T39" fmla="*/ 9 h 91"/>
              <a:gd name="T40" fmla="*/ 90 w 97"/>
              <a:gd name="T41" fmla="*/ 61 h 91"/>
              <a:gd name="T42" fmla="*/ 36 w 97"/>
              <a:gd name="T43" fmla="*/ 68 h 91"/>
              <a:gd name="T44" fmla="*/ 54 w 97"/>
              <a:gd name="T45" fmla="*/ 84 h 91"/>
              <a:gd name="T46" fmla="*/ 63 w 97"/>
              <a:gd name="T47" fmla="*/ 68 h 91"/>
              <a:gd name="T48" fmla="*/ 7 w 97"/>
              <a:gd name="T49" fmla="*/ 55 h 91"/>
              <a:gd name="T50" fmla="*/ 14 w 97"/>
              <a:gd name="T51" fmla="*/ 91 h 91"/>
              <a:gd name="T52" fmla="*/ 20 w 97"/>
              <a:gd name="T53" fmla="*/ 60 h 91"/>
              <a:gd name="T54" fmla="*/ 31 w 97"/>
              <a:gd name="T55" fmla="*/ 91 h 91"/>
              <a:gd name="T56" fmla="*/ 28 w 97"/>
              <a:gd name="T57" fmla="*/ 33 h 91"/>
              <a:gd name="T58" fmla="*/ 55 w 97"/>
              <a:gd name="T59" fmla="*/ 24 h 91"/>
              <a:gd name="T60" fmla="*/ 20 w 97"/>
              <a:gd name="T61" fmla="*/ 23 h 91"/>
              <a:gd name="T62" fmla="*/ 19 w 97"/>
              <a:gd name="T63" fmla="*/ 27 h 91"/>
              <a:gd name="T64" fmla="*/ 18 w 97"/>
              <a:gd name="T65" fmla="*/ 47 h 91"/>
              <a:gd name="T66" fmla="*/ 18 w 97"/>
              <a:gd name="T67" fmla="*/ 47 h 91"/>
              <a:gd name="T68" fmla="*/ 18 w 97"/>
              <a:gd name="T69" fmla="*/ 47 h 91"/>
              <a:gd name="T70" fmla="*/ 16 w 97"/>
              <a:gd name="T71" fmla="*/ 27 h 91"/>
              <a:gd name="T72" fmla="*/ 16 w 97"/>
              <a:gd name="T73" fmla="*/ 23 h 91"/>
              <a:gd name="T74" fmla="*/ 0 w 97"/>
              <a:gd name="T75" fmla="*/ 5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97" h="91">
                <a:moveTo>
                  <a:pt x="18" y="0"/>
                </a:moveTo>
                <a:cubicBezTo>
                  <a:pt x="12" y="0"/>
                  <a:pt x="8" y="4"/>
                  <a:pt x="8" y="10"/>
                </a:cubicBezTo>
                <a:cubicBezTo>
                  <a:pt x="8" y="16"/>
                  <a:pt x="12" y="20"/>
                  <a:pt x="18" y="20"/>
                </a:cubicBezTo>
                <a:cubicBezTo>
                  <a:pt x="24" y="20"/>
                  <a:pt x="28" y="16"/>
                  <a:pt x="28" y="10"/>
                </a:cubicBezTo>
                <a:cubicBezTo>
                  <a:pt x="28" y="4"/>
                  <a:pt x="24" y="0"/>
                  <a:pt x="18" y="0"/>
                </a:cubicBezTo>
                <a:close/>
                <a:moveTo>
                  <a:pt x="41" y="45"/>
                </a:moveTo>
                <a:cubicBezTo>
                  <a:pt x="50" y="42"/>
                  <a:pt x="50" y="42"/>
                  <a:pt x="50" y="42"/>
                </a:cubicBezTo>
                <a:cubicBezTo>
                  <a:pt x="51" y="41"/>
                  <a:pt x="51" y="41"/>
                  <a:pt x="51" y="41"/>
                </a:cubicBezTo>
                <a:cubicBezTo>
                  <a:pt x="52" y="42"/>
                  <a:pt x="52" y="42"/>
                  <a:pt x="52" y="42"/>
                </a:cubicBezTo>
                <a:cubicBezTo>
                  <a:pt x="59" y="46"/>
                  <a:pt x="59" y="46"/>
                  <a:pt x="59" y="46"/>
                </a:cubicBezTo>
                <a:cubicBezTo>
                  <a:pt x="65" y="29"/>
                  <a:pt x="65" y="29"/>
                  <a:pt x="65" y="29"/>
                </a:cubicBezTo>
                <a:cubicBezTo>
                  <a:pt x="66" y="27"/>
                  <a:pt x="66" y="27"/>
                  <a:pt x="66" y="27"/>
                </a:cubicBezTo>
                <a:cubicBezTo>
                  <a:pt x="67" y="29"/>
                  <a:pt x="67" y="29"/>
                  <a:pt x="67" y="29"/>
                </a:cubicBezTo>
                <a:cubicBezTo>
                  <a:pt x="73" y="34"/>
                  <a:pt x="73" y="34"/>
                  <a:pt x="73" y="34"/>
                </a:cubicBezTo>
                <a:cubicBezTo>
                  <a:pt x="81" y="21"/>
                  <a:pt x="81" y="21"/>
                  <a:pt x="81" y="21"/>
                </a:cubicBezTo>
                <a:cubicBezTo>
                  <a:pt x="83" y="23"/>
                  <a:pt x="83" y="23"/>
                  <a:pt x="83" y="23"/>
                </a:cubicBezTo>
                <a:cubicBezTo>
                  <a:pt x="75" y="38"/>
                  <a:pt x="75" y="38"/>
                  <a:pt x="75" y="38"/>
                </a:cubicBezTo>
                <a:cubicBezTo>
                  <a:pt x="73" y="40"/>
                  <a:pt x="73" y="40"/>
                  <a:pt x="73" y="40"/>
                </a:cubicBezTo>
                <a:cubicBezTo>
                  <a:pt x="72" y="38"/>
                  <a:pt x="72" y="38"/>
                  <a:pt x="72" y="38"/>
                </a:cubicBezTo>
                <a:cubicBezTo>
                  <a:pt x="67" y="33"/>
                  <a:pt x="67" y="33"/>
                  <a:pt x="67" y="33"/>
                </a:cubicBezTo>
                <a:cubicBezTo>
                  <a:pt x="61" y="49"/>
                  <a:pt x="61" y="49"/>
                  <a:pt x="61" y="49"/>
                </a:cubicBezTo>
                <a:cubicBezTo>
                  <a:pt x="61" y="51"/>
                  <a:pt x="61" y="51"/>
                  <a:pt x="61" y="51"/>
                </a:cubicBezTo>
                <a:cubicBezTo>
                  <a:pt x="59" y="50"/>
                  <a:pt x="59" y="50"/>
                  <a:pt x="59" y="50"/>
                </a:cubicBezTo>
                <a:cubicBezTo>
                  <a:pt x="51" y="45"/>
                  <a:pt x="51" y="45"/>
                  <a:pt x="51" y="45"/>
                </a:cubicBezTo>
                <a:cubicBezTo>
                  <a:pt x="42" y="48"/>
                  <a:pt x="42" y="48"/>
                  <a:pt x="42" y="48"/>
                </a:cubicBezTo>
                <a:cubicBezTo>
                  <a:pt x="41" y="45"/>
                  <a:pt x="41" y="45"/>
                  <a:pt x="41" y="45"/>
                </a:cubicBezTo>
                <a:close/>
                <a:moveTo>
                  <a:pt x="43" y="86"/>
                </a:moveTo>
                <a:cubicBezTo>
                  <a:pt x="74" y="86"/>
                  <a:pt x="74" y="86"/>
                  <a:pt x="74" y="86"/>
                </a:cubicBezTo>
                <a:cubicBezTo>
                  <a:pt x="74" y="91"/>
                  <a:pt x="74" y="91"/>
                  <a:pt x="74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3" y="86"/>
                  <a:pt x="43" y="86"/>
                  <a:pt x="43" y="86"/>
                </a:cubicBezTo>
                <a:close/>
                <a:moveTo>
                  <a:pt x="63" y="68"/>
                </a:moveTo>
                <a:cubicBezTo>
                  <a:pt x="93" y="68"/>
                  <a:pt x="93" y="68"/>
                  <a:pt x="93" y="68"/>
                </a:cubicBezTo>
                <a:cubicBezTo>
                  <a:pt x="97" y="68"/>
                  <a:pt x="97" y="68"/>
                  <a:pt x="97" y="68"/>
                </a:cubicBezTo>
                <a:cubicBezTo>
                  <a:pt x="97" y="64"/>
                  <a:pt x="97" y="64"/>
                  <a:pt x="97" y="64"/>
                </a:cubicBezTo>
                <a:cubicBezTo>
                  <a:pt x="97" y="6"/>
                  <a:pt x="97" y="6"/>
                  <a:pt x="97" y="6"/>
                </a:cubicBezTo>
                <a:cubicBezTo>
                  <a:pt x="97" y="3"/>
                  <a:pt x="97" y="3"/>
                  <a:pt x="97" y="3"/>
                </a:cubicBezTo>
                <a:cubicBezTo>
                  <a:pt x="93" y="3"/>
                  <a:pt x="93" y="3"/>
                  <a:pt x="93" y="3"/>
                </a:cubicBezTo>
                <a:cubicBezTo>
                  <a:pt x="34" y="3"/>
                  <a:pt x="34" y="3"/>
                  <a:pt x="34" y="3"/>
                </a:cubicBezTo>
                <a:cubicBezTo>
                  <a:pt x="34" y="9"/>
                  <a:pt x="34" y="9"/>
                  <a:pt x="34" y="9"/>
                </a:cubicBezTo>
                <a:cubicBezTo>
                  <a:pt x="90" y="9"/>
                  <a:pt x="90" y="9"/>
                  <a:pt x="90" y="9"/>
                </a:cubicBezTo>
                <a:cubicBezTo>
                  <a:pt x="90" y="61"/>
                  <a:pt x="90" y="61"/>
                  <a:pt x="90" y="61"/>
                </a:cubicBezTo>
                <a:cubicBezTo>
                  <a:pt x="36" y="61"/>
                  <a:pt x="36" y="61"/>
                  <a:pt x="36" y="61"/>
                </a:cubicBezTo>
                <a:cubicBezTo>
                  <a:pt x="36" y="68"/>
                  <a:pt x="36" y="68"/>
                  <a:pt x="36" y="68"/>
                </a:cubicBezTo>
                <a:cubicBezTo>
                  <a:pt x="54" y="68"/>
                  <a:pt x="54" y="68"/>
                  <a:pt x="54" y="68"/>
                </a:cubicBezTo>
                <a:cubicBezTo>
                  <a:pt x="54" y="84"/>
                  <a:pt x="54" y="84"/>
                  <a:pt x="54" y="84"/>
                </a:cubicBezTo>
                <a:cubicBezTo>
                  <a:pt x="63" y="84"/>
                  <a:pt x="63" y="84"/>
                  <a:pt x="63" y="84"/>
                </a:cubicBezTo>
                <a:cubicBezTo>
                  <a:pt x="63" y="68"/>
                  <a:pt x="63" y="68"/>
                  <a:pt x="63" y="68"/>
                </a:cubicBezTo>
                <a:close/>
                <a:moveTo>
                  <a:pt x="0" y="50"/>
                </a:moveTo>
                <a:cubicBezTo>
                  <a:pt x="7" y="55"/>
                  <a:pt x="7" y="55"/>
                  <a:pt x="7" y="55"/>
                </a:cubicBezTo>
                <a:cubicBezTo>
                  <a:pt x="5" y="91"/>
                  <a:pt x="5" y="91"/>
                  <a:pt x="5" y="91"/>
                </a:cubicBezTo>
                <a:cubicBezTo>
                  <a:pt x="14" y="91"/>
                  <a:pt x="14" y="91"/>
                  <a:pt x="14" y="91"/>
                </a:cubicBezTo>
                <a:cubicBezTo>
                  <a:pt x="16" y="60"/>
                  <a:pt x="16" y="60"/>
                  <a:pt x="16" y="60"/>
                </a:cubicBezTo>
                <a:cubicBezTo>
                  <a:pt x="20" y="60"/>
                  <a:pt x="20" y="60"/>
                  <a:pt x="20" y="60"/>
                </a:cubicBezTo>
                <a:cubicBezTo>
                  <a:pt x="22" y="91"/>
                  <a:pt x="22" y="91"/>
                  <a:pt x="22" y="91"/>
                </a:cubicBezTo>
                <a:cubicBezTo>
                  <a:pt x="31" y="91"/>
                  <a:pt x="31" y="91"/>
                  <a:pt x="31" y="91"/>
                </a:cubicBezTo>
                <a:cubicBezTo>
                  <a:pt x="29" y="55"/>
                  <a:pt x="29" y="55"/>
                  <a:pt x="29" y="55"/>
                </a:cubicBezTo>
                <a:cubicBezTo>
                  <a:pt x="28" y="33"/>
                  <a:pt x="28" y="33"/>
                  <a:pt x="28" y="33"/>
                </a:cubicBezTo>
                <a:cubicBezTo>
                  <a:pt x="50" y="32"/>
                  <a:pt x="50" y="32"/>
                  <a:pt x="50" y="32"/>
                </a:cubicBezTo>
                <a:cubicBezTo>
                  <a:pt x="55" y="24"/>
                  <a:pt x="55" y="24"/>
                  <a:pt x="55" y="24"/>
                </a:cubicBezTo>
                <a:cubicBezTo>
                  <a:pt x="30" y="23"/>
                  <a:pt x="30" y="23"/>
                  <a:pt x="30" y="23"/>
                </a:cubicBezTo>
                <a:cubicBezTo>
                  <a:pt x="20" y="23"/>
                  <a:pt x="20" y="23"/>
                  <a:pt x="20" y="23"/>
                </a:cubicBezTo>
                <a:cubicBezTo>
                  <a:pt x="20" y="24"/>
                  <a:pt x="20" y="24"/>
                  <a:pt x="20" y="24"/>
                </a:cubicBezTo>
                <a:cubicBezTo>
                  <a:pt x="19" y="27"/>
                  <a:pt x="19" y="27"/>
                  <a:pt x="19" y="27"/>
                </a:cubicBezTo>
                <a:cubicBezTo>
                  <a:pt x="22" y="43"/>
                  <a:pt x="22" y="43"/>
                  <a:pt x="22" y="43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8" y="47"/>
                  <a:pt x="18" y="47"/>
                  <a:pt x="18" y="47"/>
                </a:cubicBezTo>
                <a:cubicBezTo>
                  <a:pt x="14" y="43"/>
                  <a:pt x="14" y="43"/>
                  <a:pt x="14" y="43"/>
                </a:cubicBezTo>
                <a:cubicBezTo>
                  <a:pt x="16" y="27"/>
                  <a:pt x="16" y="27"/>
                  <a:pt x="16" y="27"/>
                </a:cubicBezTo>
                <a:cubicBezTo>
                  <a:pt x="15" y="24"/>
                  <a:pt x="15" y="24"/>
                  <a:pt x="15" y="24"/>
                </a:cubicBezTo>
                <a:cubicBezTo>
                  <a:pt x="16" y="23"/>
                  <a:pt x="16" y="23"/>
                  <a:pt x="16" y="23"/>
                </a:cubicBezTo>
                <a:cubicBezTo>
                  <a:pt x="5" y="23"/>
                  <a:pt x="5" y="23"/>
                  <a:pt x="5" y="23"/>
                </a:cubicBezTo>
                <a:lnTo>
                  <a:pt x="0" y="5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1600"/>
          </a:p>
        </p:txBody>
      </p:sp>
      <p:sp>
        <p:nvSpPr>
          <p:cNvPr id="40" name="矩形 39"/>
          <p:cNvSpPr/>
          <p:nvPr/>
        </p:nvSpPr>
        <p:spPr>
          <a:xfrm>
            <a:off x="2684666" y="2669411"/>
            <a:ext cx="1800493" cy="80021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新建项目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项目编号、名称</a:t>
            </a:r>
            <a:endParaRPr lang="en-US" altLang="zh-CN" sz="1400" kern="100" dirty="0" smtClean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以及对应凭证数据等</a:t>
            </a:r>
            <a:endParaRPr lang="en-US" altLang="zh-CN" sz="1400" kern="100" dirty="0" smtClean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2540943" y="4245942"/>
            <a:ext cx="2159566" cy="92845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设置计算规则</a:t>
            </a:r>
            <a:endParaRPr lang="en-US" altLang="zh-CN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  <a:p>
            <a:pPr algn="ctr">
              <a:spcBef>
                <a:spcPts val="500"/>
              </a:spcBef>
              <a:spcAft>
                <a:spcPts val="0"/>
              </a:spcAft>
              <a:defRPr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分布设置项目的计算规则</a:t>
            </a:r>
            <a:endParaRPr lang="en-US" altLang="zh-CN" sz="1400" kern="100" dirty="0" smtClean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ctr">
              <a:spcBef>
                <a:spcPts val="500"/>
              </a:spcBef>
              <a:spcAft>
                <a:spcPts val="0"/>
              </a:spcAft>
              <a:defRPr/>
            </a:pPr>
            <a:r>
              <a:rPr lang="zh-CN" altLang="en-US" sz="1400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针对项目每一个费用</a:t>
            </a: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项</a:t>
            </a:r>
            <a:endParaRPr lang="zh-CN" altLang="en-US" sz="1400" kern="100" dirty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266737" y="2661766"/>
            <a:ext cx="2339102" cy="80021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导入计算</a:t>
            </a: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模型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不同的项目（钻井、地面）</a:t>
            </a:r>
            <a:endParaRPr lang="en-US" altLang="zh-CN" sz="1400" kern="100" dirty="0" smtClean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计算模型不同</a:t>
            </a:r>
            <a:endParaRPr lang="zh-CN" altLang="en-US" sz="1400" kern="100" dirty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8123688" y="4238297"/>
            <a:ext cx="2698175" cy="80021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Arial" panose="020B0604020202020204" pitchFamily="34" charset="0"/>
              </a:rPr>
              <a:t>设置费用项</a:t>
            </a:r>
            <a:endParaRPr lang="en-US" altLang="zh-CN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不同类型的项目（钻井、地面）</a:t>
            </a:r>
            <a:endParaRPr lang="en-US" altLang="zh-CN" sz="1400" kern="100" dirty="0" smtClean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1400" kern="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Impact MT Std" pitchFamily="34" charset="0"/>
                <a:ea typeface="微软雅黑" panose="020B0503020204020204" charset="-122"/>
                <a:cs typeface="Times New Roman" panose="02020603050405020304" pitchFamily="18" charset="0"/>
              </a:rPr>
              <a:t>费用项不同</a:t>
            </a:r>
            <a:endParaRPr lang="zh-CN" altLang="en-US" sz="1400" kern="100" dirty="0">
              <a:solidFill>
                <a:schemeClr val="tx1">
                  <a:lumMod val="50000"/>
                  <a:lumOff val="50000"/>
                </a:schemeClr>
              </a:solidFill>
              <a:latin typeface="Impact MT Std" pitchFamily="34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8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系统功能（核心功能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计算公式设置）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9" grpId="0" animBg="1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8"/>
          <p:cNvSpPr txBox="1"/>
          <p:nvPr/>
        </p:nvSpPr>
        <p:spPr>
          <a:xfrm>
            <a:off x="1026173" y="1043505"/>
            <a:ext cx="2722880" cy="3962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+mn-lt"/>
              </a:rPr>
              <a:t>点击添加相关文字标题</a:t>
            </a:r>
          </a:p>
        </p:txBody>
      </p:sp>
      <p:sp>
        <p:nvSpPr>
          <p:cNvPr id="27" name="椭圆 26"/>
          <p:cNvSpPr/>
          <p:nvPr/>
        </p:nvSpPr>
        <p:spPr>
          <a:xfrm>
            <a:off x="2553918" y="2306582"/>
            <a:ext cx="3378946" cy="3378945"/>
          </a:xfrm>
          <a:prstGeom prst="ellipse">
            <a:avLst/>
          </a:prstGeom>
          <a:ln w="28575">
            <a:solidFill>
              <a:srgbClr val="A6A6A6"/>
            </a:solidFill>
            <a:prstDash val="solid"/>
            <a:headEnd type="none" w="lg" len="lg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prstClr val="black"/>
              </a:solidFill>
              <a:latin typeface="DIN-BoldItalic" pitchFamily="50" charset="0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3463025" y="3240184"/>
            <a:ext cx="1528675" cy="1528675"/>
            <a:chOff x="2494238" y="1545926"/>
            <a:chExt cx="1170130" cy="1170130"/>
          </a:xfrm>
        </p:grpSpPr>
        <p:sp>
          <p:nvSpPr>
            <p:cNvPr id="96" name="椭圆 95"/>
            <p:cNvSpPr/>
            <p:nvPr/>
          </p:nvSpPr>
          <p:spPr>
            <a:xfrm>
              <a:off x="2494238" y="1545926"/>
              <a:ext cx="1170130" cy="11701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2633023" y="1684711"/>
              <a:ext cx="892559" cy="892559"/>
            </a:xfrm>
            <a:prstGeom prst="ellipse">
              <a:avLst/>
            </a:prstGeom>
            <a:solidFill>
              <a:srgbClr val="FF99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651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</p:grpSp>
      <p:sp>
        <p:nvSpPr>
          <p:cNvPr id="29" name="椭圆 28"/>
          <p:cNvSpPr/>
          <p:nvPr/>
        </p:nvSpPr>
        <p:spPr>
          <a:xfrm flipH="1">
            <a:off x="6856639" y="2306582"/>
            <a:ext cx="3378945" cy="3378945"/>
          </a:xfrm>
          <a:prstGeom prst="ellipse">
            <a:avLst/>
          </a:prstGeom>
          <a:ln w="28575">
            <a:solidFill>
              <a:srgbClr val="A6A6A6"/>
            </a:solidFill>
            <a:prstDash val="solid"/>
            <a:headEnd type="none" w="lg" len="lg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prstClr val="black"/>
              </a:solidFill>
              <a:latin typeface="DIN-BoldItalic" pitchFamily="50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 flipH="1">
            <a:off x="7786452" y="3240184"/>
            <a:ext cx="1528675" cy="1528675"/>
            <a:chOff x="2494238" y="1545926"/>
            <a:chExt cx="1170130" cy="1170130"/>
          </a:xfrm>
        </p:grpSpPr>
        <p:sp>
          <p:nvSpPr>
            <p:cNvPr id="94" name="椭圆 93"/>
            <p:cNvSpPr/>
            <p:nvPr/>
          </p:nvSpPr>
          <p:spPr>
            <a:xfrm>
              <a:off x="2494238" y="1545926"/>
              <a:ext cx="1170130" cy="11701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2633023" y="1684711"/>
              <a:ext cx="892559" cy="892559"/>
            </a:xfrm>
            <a:prstGeom prst="ellipse">
              <a:avLst/>
            </a:prstGeom>
            <a:solidFill>
              <a:srgbClr val="FF9900"/>
            </a:solidFill>
            <a:ln w="120650">
              <a:gradFill flip="none" rotWithShape="1">
                <a:gsLst>
                  <a:gs pos="0">
                    <a:schemeClr val="bg1">
                      <a:lumMod val="78000"/>
                    </a:schemeClr>
                  </a:gs>
                  <a:gs pos="100000">
                    <a:schemeClr val="bg1">
                      <a:lumMod val="98000"/>
                    </a:schemeClr>
                  </a:gs>
                </a:gsLst>
                <a:lin ang="5400000" scaled="1"/>
                <a:tileRect/>
              </a:gradFill>
            </a:ln>
            <a:effectLst>
              <a:innerShdw blurRad="330200" dist="165100" dir="16200000">
                <a:prstClr val="black">
                  <a:alpha val="53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-BoldItalic" pitchFamily="50" charset="0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5254280" y="3655601"/>
            <a:ext cx="2236173" cy="714855"/>
            <a:chOff x="4968629" y="3252252"/>
            <a:chExt cx="2236173" cy="714855"/>
          </a:xfrm>
        </p:grpSpPr>
        <p:sp>
          <p:nvSpPr>
            <p:cNvPr id="92" name="圆角矩形 91"/>
            <p:cNvSpPr/>
            <p:nvPr/>
          </p:nvSpPr>
          <p:spPr>
            <a:xfrm>
              <a:off x="4968629" y="3252252"/>
              <a:ext cx="2236173" cy="714855"/>
            </a:xfrm>
            <a:prstGeom prst="roundRect">
              <a:avLst>
                <a:gd name="adj" fmla="val 50000"/>
              </a:avLst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rgbClr val="00B0F0"/>
                </a:solidFill>
              </a:endParaRPr>
            </a:p>
          </p:txBody>
        </p:sp>
        <p:sp>
          <p:nvSpPr>
            <p:cNvPr id="93" name="TextBox 27"/>
            <p:cNvSpPr txBox="1"/>
            <p:nvPr/>
          </p:nvSpPr>
          <p:spPr>
            <a:xfrm>
              <a:off x="4968629" y="3434365"/>
              <a:ext cx="223617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 algn="ctr"/>
              <a:r>
                <a:rPr lang="zh-CN" altLang="en-US" b="1" kern="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匹配</a:t>
              </a:r>
              <a:endParaRPr lang="en-US" altLang="ko-KR" b="1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6" name="弧形 35"/>
          <p:cNvSpPr/>
          <p:nvPr/>
        </p:nvSpPr>
        <p:spPr>
          <a:xfrm flipV="1">
            <a:off x="5148077" y="3423031"/>
            <a:ext cx="2422785" cy="2422784"/>
          </a:xfrm>
          <a:prstGeom prst="arc">
            <a:avLst>
              <a:gd name="adj1" fmla="val 13200300"/>
              <a:gd name="adj2" fmla="val 19353242"/>
            </a:avLst>
          </a:prstGeom>
          <a:ln w="28575">
            <a:solidFill>
              <a:srgbClr val="A6A6A6"/>
            </a:solidFill>
            <a:prstDash val="sysDash"/>
            <a:headEnd type="none" w="lg" len="lg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prstClr val="black"/>
              </a:solidFill>
              <a:latin typeface="DIN-BoldItalic" pitchFamily="50" charset="0"/>
            </a:endParaRPr>
          </a:p>
        </p:txBody>
      </p:sp>
      <p:sp>
        <p:nvSpPr>
          <p:cNvPr id="44" name="弧形 43"/>
          <p:cNvSpPr/>
          <p:nvPr/>
        </p:nvSpPr>
        <p:spPr>
          <a:xfrm rot="10800000" flipV="1">
            <a:off x="5148077" y="2167311"/>
            <a:ext cx="2422785" cy="2422784"/>
          </a:xfrm>
          <a:prstGeom prst="arc">
            <a:avLst>
              <a:gd name="adj1" fmla="val 13200300"/>
              <a:gd name="adj2" fmla="val 19353242"/>
            </a:avLst>
          </a:prstGeom>
          <a:ln w="28575">
            <a:solidFill>
              <a:srgbClr val="A6A6A6"/>
            </a:solidFill>
            <a:prstDash val="sysDash"/>
            <a:headEnd type="none" w="lg" len="lg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prstClr val="black"/>
              </a:solidFill>
              <a:latin typeface="DIN-BoldItalic" pitchFamily="50" charset="0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988756" y="3786233"/>
            <a:ext cx="494089" cy="472291"/>
            <a:chOff x="6472919" y="2732165"/>
            <a:chExt cx="548947" cy="524729"/>
          </a:xfrm>
          <a:solidFill>
            <a:schemeClr val="bg1"/>
          </a:solidFill>
        </p:grpSpPr>
        <p:sp>
          <p:nvSpPr>
            <p:cNvPr id="89" name="Freeform 255"/>
            <p:cNvSpPr>
              <a:spLocks noEditPoints="1"/>
            </p:cNvSpPr>
            <p:nvPr/>
          </p:nvSpPr>
          <p:spPr bwMode="auto">
            <a:xfrm>
              <a:off x="6472919" y="2732165"/>
              <a:ext cx="548947" cy="524729"/>
            </a:xfrm>
            <a:custGeom>
              <a:avLst/>
              <a:gdLst>
                <a:gd name="T0" fmla="*/ 224 w 260"/>
                <a:gd name="T1" fmla="*/ 0 h 248"/>
                <a:gd name="T2" fmla="*/ 36 w 260"/>
                <a:gd name="T3" fmla="*/ 0 h 248"/>
                <a:gd name="T4" fmla="*/ 0 w 260"/>
                <a:gd name="T5" fmla="*/ 36 h 248"/>
                <a:gd name="T6" fmla="*/ 0 w 260"/>
                <a:gd name="T7" fmla="*/ 166 h 248"/>
                <a:gd name="T8" fmla="*/ 29 w 260"/>
                <a:gd name="T9" fmla="*/ 203 h 248"/>
                <a:gd name="T10" fmla="*/ 68 w 260"/>
                <a:gd name="T11" fmla="*/ 203 h 248"/>
                <a:gd name="T12" fmla="*/ 84 w 260"/>
                <a:gd name="T13" fmla="*/ 210 h 248"/>
                <a:gd name="T14" fmla="*/ 110 w 260"/>
                <a:gd name="T15" fmla="*/ 239 h 248"/>
                <a:gd name="T16" fmla="*/ 130 w 260"/>
                <a:gd name="T17" fmla="*/ 248 h 248"/>
                <a:gd name="T18" fmla="*/ 150 w 260"/>
                <a:gd name="T19" fmla="*/ 239 h 248"/>
                <a:gd name="T20" fmla="*/ 176 w 260"/>
                <a:gd name="T21" fmla="*/ 210 h 248"/>
                <a:gd name="T22" fmla="*/ 188 w 260"/>
                <a:gd name="T23" fmla="*/ 203 h 248"/>
                <a:gd name="T24" fmla="*/ 228 w 260"/>
                <a:gd name="T25" fmla="*/ 203 h 248"/>
                <a:gd name="T26" fmla="*/ 260 w 260"/>
                <a:gd name="T27" fmla="*/ 166 h 248"/>
                <a:gd name="T28" fmla="*/ 260 w 260"/>
                <a:gd name="T29" fmla="*/ 36 h 248"/>
                <a:gd name="T30" fmla="*/ 224 w 260"/>
                <a:gd name="T31" fmla="*/ 0 h 248"/>
                <a:gd name="T32" fmla="*/ 239 w 260"/>
                <a:gd name="T33" fmla="*/ 166 h 248"/>
                <a:gd name="T34" fmla="*/ 228 w 260"/>
                <a:gd name="T35" fmla="*/ 181 h 248"/>
                <a:gd name="T36" fmla="*/ 188 w 260"/>
                <a:gd name="T37" fmla="*/ 181 h 248"/>
                <a:gd name="T38" fmla="*/ 158 w 260"/>
                <a:gd name="T39" fmla="*/ 197 h 248"/>
                <a:gd name="T40" fmla="*/ 134 w 260"/>
                <a:gd name="T41" fmla="*/ 224 h 248"/>
                <a:gd name="T42" fmla="*/ 130 w 260"/>
                <a:gd name="T43" fmla="*/ 226 h 248"/>
                <a:gd name="T44" fmla="*/ 126 w 260"/>
                <a:gd name="T45" fmla="*/ 224 h 248"/>
                <a:gd name="T46" fmla="*/ 102 w 260"/>
                <a:gd name="T47" fmla="*/ 197 h 248"/>
                <a:gd name="T48" fmla="*/ 68 w 260"/>
                <a:gd name="T49" fmla="*/ 181 h 248"/>
                <a:gd name="T50" fmla="*/ 29 w 260"/>
                <a:gd name="T51" fmla="*/ 181 h 248"/>
                <a:gd name="T52" fmla="*/ 21 w 260"/>
                <a:gd name="T53" fmla="*/ 166 h 248"/>
                <a:gd name="T54" fmla="*/ 21 w 260"/>
                <a:gd name="T55" fmla="*/ 36 h 248"/>
                <a:gd name="T56" fmla="*/ 36 w 260"/>
                <a:gd name="T57" fmla="*/ 22 h 248"/>
                <a:gd name="T58" fmla="*/ 224 w 260"/>
                <a:gd name="T59" fmla="*/ 22 h 248"/>
                <a:gd name="T60" fmla="*/ 239 w 260"/>
                <a:gd name="T61" fmla="*/ 36 h 248"/>
                <a:gd name="T62" fmla="*/ 239 w 260"/>
                <a:gd name="T63" fmla="*/ 166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60" h="248">
                  <a:moveTo>
                    <a:pt x="224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16" y="0"/>
                    <a:pt x="0" y="16"/>
                    <a:pt x="0" y="36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86"/>
                    <a:pt x="13" y="203"/>
                    <a:pt x="29" y="203"/>
                  </a:cubicBezTo>
                  <a:cubicBezTo>
                    <a:pt x="45" y="203"/>
                    <a:pt x="62" y="203"/>
                    <a:pt x="68" y="203"/>
                  </a:cubicBezTo>
                  <a:cubicBezTo>
                    <a:pt x="74" y="203"/>
                    <a:pt x="82" y="206"/>
                    <a:pt x="84" y="210"/>
                  </a:cubicBezTo>
                  <a:cubicBezTo>
                    <a:pt x="87" y="214"/>
                    <a:pt x="99" y="227"/>
                    <a:pt x="110" y="239"/>
                  </a:cubicBezTo>
                  <a:cubicBezTo>
                    <a:pt x="115" y="245"/>
                    <a:pt x="123" y="248"/>
                    <a:pt x="130" y="248"/>
                  </a:cubicBezTo>
                  <a:cubicBezTo>
                    <a:pt x="137" y="248"/>
                    <a:pt x="145" y="245"/>
                    <a:pt x="150" y="239"/>
                  </a:cubicBezTo>
                  <a:cubicBezTo>
                    <a:pt x="161" y="227"/>
                    <a:pt x="173" y="214"/>
                    <a:pt x="176" y="210"/>
                  </a:cubicBezTo>
                  <a:cubicBezTo>
                    <a:pt x="178" y="206"/>
                    <a:pt x="184" y="203"/>
                    <a:pt x="188" y="203"/>
                  </a:cubicBezTo>
                  <a:cubicBezTo>
                    <a:pt x="192" y="203"/>
                    <a:pt x="210" y="203"/>
                    <a:pt x="228" y="203"/>
                  </a:cubicBezTo>
                  <a:cubicBezTo>
                    <a:pt x="246" y="203"/>
                    <a:pt x="260" y="186"/>
                    <a:pt x="260" y="166"/>
                  </a:cubicBezTo>
                  <a:cubicBezTo>
                    <a:pt x="260" y="36"/>
                    <a:pt x="260" y="36"/>
                    <a:pt x="260" y="36"/>
                  </a:cubicBezTo>
                  <a:cubicBezTo>
                    <a:pt x="260" y="16"/>
                    <a:pt x="244" y="0"/>
                    <a:pt x="224" y="0"/>
                  </a:cubicBezTo>
                  <a:close/>
                  <a:moveTo>
                    <a:pt x="239" y="166"/>
                  </a:moveTo>
                  <a:cubicBezTo>
                    <a:pt x="239" y="174"/>
                    <a:pt x="233" y="181"/>
                    <a:pt x="228" y="181"/>
                  </a:cubicBezTo>
                  <a:cubicBezTo>
                    <a:pt x="188" y="181"/>
                    <a:pt x="188" y="181"/>
                    <a:pt x="188" y="181"/>
                  </a:cubicBezTo>
                  <a:cubicBezTo>
                    <a:pt x="177" y="181"/>
                    <a:pt x="165" y="188"/>
                    <a:pt x="158" y="197"/>
                  </a:cubicBezTo>
                  <a:cubicBezTo>
                    <a:pt x="156" y="200"/>
                    <a:pt x="146" y="212"/>
                    <a:pt x="134" y="224"/>
                  </a:cubicBezTo>
                  <a:cubicBezTo>
                    <a:pt x="133" y="226"/>
                    <a:pt x="131" y="226"/>
                    <a:pt x="130" y="226"/>
                  </a:cubicBezTo>
                  <a:cubicBezTo>
                    <a:pt x="129" y="226"/>
                    <a:pt x="127" y="226"/>
                    <a:pt x="126" y="224"/>
                  </a:cubicBezTo>
                  <a:cubicBezTo>
                    <a:pt x="114" y="212"/>
                    <a:pt x="104" y="200"/>
                    <a:pt x="102" y="197"/>
                  </a:cubicBezTo>
                  <a:cubicBezTo>
                    <a:pt x="95" y="188"/>
                    <a:pt x="81" y="181"/>
                    <a:pt x="68" y="181"/>
                  </a:cubicBezTo>
                  <a:cubicBezTo>
                    <a:pt x="29" y="181"/>
                    <a:pt x="29" y="181"/>
                    <a:pt x="29" y="181"/>
                  </a:cubicBezTo>
                  <a:cubicBezTo>
                    <a:pt x="26" y="181"/>
                    <a:pt x="21" y="175"/>
                    <a:pt x="21" y="166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21" y="28"/>
                    <a:pt x="28" y="22"/>
                    <a:pt x="36" y="22"/>
                  </a:cubicBezTo>
                  <a:cubicBezTo>
                    <a:pt x="224" y="22"/>
                    <a:pt x="224" y="22"/>
                    <a:pt x="224" y="22"/>
                  </a:cubicBezTo>
                  <a:cubicBezTo>
                    <a:pt x="232" y="22"/>
                    <a:pt x="239" y="28"/>
                    <a:pt x="239" y="36"/>
                  </a:cubicBezTo>
                  <a:lnTo>
                    <a:pt x="239" y="16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90" name="Rectangle 256"/>
            <p:cNvSpPr>
              <a:spLocks noChangeArrowheads="1"/>
            </p:cNvSpPr>
            <p:nvPr/>
          </p:nvSpPr>
          <p:spPr bwMode="auto">
            <a:xfrm>
              <a:off x="6624956" y="2901692"/>
              <a:ext cx="244874" cy="296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91" name="Rectangle 257"/>
            <p:cNvSpPr>
              <a:spLocks noChangeArrowheads="1"/>
            </p:cNvSpPr>
            <p:nvPr/>
          </p:nvSpPr>
          <p:spPr bwMode="auto">
            <a:xfrm>
              <a:off x="6624956" y="2977038"/>
              <a:ext cx="244874" cy="296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8291830" y="3748858"/>
            <a:ext cx="496511" cy="496511"/>
            <a:chOff x="10876606" y="5685447"/>
            <a:chExt cx="551638" cy="551638"/>
          </a:xfrm>
          <a:solidFill>
            <a:schemeClr val="bg1"/>
          </a:solidFill>
        </p:grpSpPr>
        <p:sp>
          <p:nvSpPr>
            <p:cNvPr id="80" name="Freeform 285"/>
            <p:cNvSpPr>
              <a:spLocks noEditPoints="1"/>
            </p:cNvSpPr>
            <p:nvPr/>
          </p:nvSpPr>
          <p:spPr bwMode="auto">
            <a:xfrm>
              <a:off x="10876606" y="5685447"/>
              <a:ext cx="551638" cy="551638"/>
            </a:xfrm>
            <a:custGeom>
              <a:avLst/>
              <a:gdLst>
                <a:gd name="T0" fmla="*/ 130 w 261"/>
                <a:gd name="T1" fmla="*/ 0 h 261"/>
                <a:gd name="T2" fmla="*/ 0 w 261"/>
                <a:gd name="T3" fmla="*/ 130 h 261"/>
                <a:gd name="T4" fmla="*/ 130 w 261"/>
                <a:gd name="T5" fmla="*/ 261 h 261"/>
                <a:gd name="T6" fmla="*/ 261 w 261"/>
                <a:gd name="T7" fmla="*/ 130 h 261"/>
                <a:gd name="T8" fmla="*/ 130 w 261"/>
                <a:gd name="T9" fmla="*/ 0 h 261"/>
                <a:gd name="T10" fmla="*/ 130 w 261"/>
                <a:gd name="T11" fmla="*/ 239 h 261"/>
                <a:gd name="T12" fmla="*/ 22 w 261"/>
                <a:gd name="T13" fmla="*/ 130 h 261"/>
                <a:gd name="T14" fmla="*/ 130 w 261"/>
                <a:gd name="T15" fmla="*/ 21 h 261"/>
                <a:gd name="T16" fmla="*/ 239 w 261"/>
                <a:gd name="T17" fmla="*/ 130 h 261"/>
                <a:gd name="T18" fmla="*/ 130 w 261"/>
                <a:gd name="T19" fmla="*/ 239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1" h="261">
                  <a:moveTo>
                    <a:pt x="130" y="0"/>
                  </a:moveTo>
                  <a:cubicBezTo>
                    <a:pt x="58" y="0"/>
                    <a:pt x="0" y="58"/>
                    <a:pt x="0" y="130"/>
                  </a:cubicBezTo>
                  <a:cubicBezTo>
                    <a:pt x="0" y="202"/>
                    <a:pt x="58" y="261"/>
                    <a:pt x="130" y="261"/>
                  </a:cubicBezTo>
                  <a:cubicBezTo>
                    <a:pt x="202" y="261"/>
                    <a:pt x="261" y="202"/>
                    <a:pt x="261" y="130"/>
                  </a:cubicBezTo>
                  <a:cubicBezTo>
                    <a:pt x="261" y="58"/>
                    <a:pt x="202" y="0"/>
                    <a:pt x="130" y="0"/>
                  </a:cubicBezTo>
                  <a:close/>
                  <a:moveTo>
                    <a:pt x="130" y="239"/>
                  </a:moveTo>
                  <a:cubicBezTo>
                    <a:pt x="70" y="239"/>
                    <a:pt x="22" y="190"/>
                    <a:pt x="22" y="130"/>
                  </a:cubicBezTo>
                  <a:cubicBezTo>
                    <a:pt x="22" y="70"/>
                    <a:pt x="70" y="21"/>
                    <a:pt x="130" y="21"/>
                  </a:cubicBezTo>
                  <a:cubicBezTo>
                    <a:pt x="191" y="21"/>
                    <a:pt x="239" y="70"/>
                    <a:pt x="239" y="130"/>
                  </a:cubicBezTo>
                  <a:cubicBezTo>
                    <a:pt x="239" y="190"/>
                    <a:pt x="191" y="239"/>
                    <a:pt x="130" y="2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1" name="Freeform 286"/>
            <p:cNvSpPr>
              <a:spLocks noEditPoints="1"/>
            </p:cNvSpPr>
            <p:nvPr/>
          </p:nvSpPr>
          <p:spPr bwMode="auto">
            <a:xfrm>
              <a:off x="11047480" y="5854975"/>
              <a:ext cx="209892" cy="211237"/>
            </a:xfrm>
            <a:custGeom>
              <a:avLst/>
              <a:gdLst>
                <a:gd name="T0" fmla="*/ 49 w 99"/>
                <a:gd name="T1" fmla="*/ 0 h 100"/>
                <a:gd name="T2" fmla="*/ 0 w 99"/>
                <a:gd name="T3" fmla="*/ 50 h 100"/>
                <a:gd name="T4" fmla="*/ 49 w 99"/>
                <a:gd name="T5" fmla="*/ 100 h 100"/>
                <a:gd name="T6" fmla="*/ 99 w 99"/>
                <a:gd name="T7" fmla="*/ 50 h 100"/>
                <a:gd name="T8" fmla="*/ 49 w 99"/>
                <a:gd name="T9" fmla="*/ 0 h 100"/>
                <a:gd name="T10" fmla="*/ 49 w 99"/>
                <a:gd name="T11" fmla="*/ 93 h 100"/>
                <a:gd name="T12" fmla="*/ 7 w 99"/>
                <a:gd name="T13" fmla="*/ 50 h 100"/>
                <a:gd name="T14" fmla="*/ 49 w 99"/>
                <a:gd name="T15" fmla="*/ 8 h 100"/>
                <a:gd name="T16" fmla="*/ 92 w 99"/>
                <a:gd name="T17" fmla="*/ 50 h 100"/>
                <a:gd name="T18" fmla="*/ 49 w 99"/>
                <a:gd name="T19" fmla="*/ 93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100">
                  <a:moveTo>
                    <a:pt x="49" y="0"/>
                  </a:moveTo>
                  <a:cubicBezTo>
                    <a:pt x="22" y="0"/>
                    <a:pt x="0" y="23"/>
                    <a:pt x="0" y="50"/>
                  </a:cubicBezTo>
                  <a:cubicBezTo>
                    <a:pt x="0" y="78"/>
                    <a:pt x="22" y="100"/>
                    <a:pt x="49" y="100"/>
                  </a:cubicBezTo>
                  <a:cubicBezTo>
                    <a:pt x="77" y="100"/>
                    <a:pt x="99" y="78"/>
                    <a:pt x="99" y="50"/>
                  </a:cubicBezTo>
                  <a:cubicBezTo>
                    <a:pt x="99" y="23"/>
                    <a:pt x="77" y="0"/>
                    <a:pt x="49" y="0"/>
                  </a:cubicBezTo>
                  <a:close/>
                  <a:moveTo>
                    <a:pt x="49" y="93"/>
                  </a:moveTo>
                  <a:cubicBezTo>
                    <a:pt x="26" y="93"/>
                    <a:pt x="7" y="74"/>
                    <a:pt x="7" y="50"/>
                  </a:cubicBezTo>
                  <a:cubicBezTo>
                    <a:pt x="7" y="27"/>
                    <a:pt x="26" y="8"/>
                    <a:pt x="49" y="8"/>
                  </a:cubicBezTo>
                  <a:cubicBezTo>
                    <a:pt x="73" y="8"/>
                    <a:pt x="92" y="27"/>
                    <a:pt x="92" y="50"/>
                  </a:cubicBezTo>
                  <a:cubicBezTo>
                    <a:pt x="92" y="74"/>
                    <a:pt x="73" y="93"/>
                    <a:pt x="49" y="9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2" name="Freeform 287"/>
            <p:cNvSpPr>
              <a:spLocks noEditPoints="1"/>
            </p:cNvSpPr>
            <p:nvPr/>
          </p:nvSpPr>
          <p:spPr bwMode="auto">
            <a:xfrm>
              <a:off x="11117443" y="5926284"/>
              <a:ext cx="69964" cy="69964"/>
            </a:xfrm>
            <a:custGeom>
              <a:avLst/>
              <a:gdLst>
                <a:gd name="T0" fmla="*/ 16 w 33"/>
                <a:gd name="T1" fmla="*/ 0 h 33"/>
                <a:gd name="T2" fmla="*/ 0 w 33"/>
                <a:gd name="T3" fmla="*/ 16 h 33"/>
                <a:gd name="T4" fmla="*/ 16 w 33"/>
                <a:gd name="T5" fmla="*/ 33 h 33"/>
                <a:gd name="T6" fmla="*/ 33 w 33"/>
                <a:gd name="T7" fmla="*/ 16 h 33"/>
                <a:gd name="T8" fmla="*/ 16 w 33"/>
                <a:gd name="T9" fmla="*/ 0 h 33"/>
                <a:gd name="T10" fmla="*/ 16 w 33"/>
                <a:gd name="T11" fmla="*/ 26 h 33"/>
                <a:gd name="T12" fmla="*/ 7 w 33"/>
                <a:gd name="T13" fmla="*/ 16 h 33"/>
                <a:gd name="T14" fmla="*/ 16 w 33"/>
                <a:gd name="T15" fmla="*/ 7 h 33"/>
                <a:gd name="T16" fmla="*/ 26 w 33"/>
                <a:gd name="T17" fmla="*/ 16 h 33"/>
                <a:gd name="T18" fmla="*/ 16 w 33"/>
                <a:gd name="T19" fmla="*/ 2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33">
                  <a:moveTo>
                    <a:pt x="16" y="0"/>
                  </a:move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3"/>
                    <a:pt x="16" y="33"/>
                  </a:cubicBezTo>
                  <a:cubicBezTo>
                    <a:pt x="26" y="33"/>
                    <a:pt x="33" y="25"/>
                    <a:pt x="33" y="16"/>
                  </a:cubicBezTo>
                  <a:cubicBezTo>
                    <a:pt x="33" y="7"/>
                    <a:pt x="26" y="0"/>
                    <a:pt x="16" y="0"/>
                  </a:cubicBezTo>
                  <a:close/>
                  <a:moveTo>
                    <a:pt x="16" y="26"/>
                  </a:moveTo>
                  <a:cubicBezTo>
                    <a:pt x="11" y="26"/>
                    <a:pt x="7" y="21"/>
                    <a:pt x="7" y="16"/>
                  </a:cubicBezTo>
                  <a:cubicBezTo>
                    <a:pt x="7" y="11"/>
                    <a:pt x="11" y="7"/>
                    <a:pt x="16" y="7"/>
                  </a:cubicBezTo>
                  <a:cubicBezTo>
                    <a:pt x="22" y="7"/>
                    <a:pt x="26" y="11"/>
                    <a:pt x="26" y="16"/>
                  </a:cubicBezTo>
                  <a:cubicBezTo>
                    <a:pt x="26" y="21"/>
                    <a:pt x="22" y="26"/>
                    <a:pt x="1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3" name="Freeform 288"/>
            <p:cNvSpPr/>
            <p:nvPr/>
          </p:nvSpPr>
          <p:spPr bwMode="auto">
            <a:xfrm>
              <a:off x="11043443" y="5852284"/>
              <a:ext cx="33636" cy="32291"/>
            </a:xfrm>
            <a:custGeom>
              <a:avLst/>
              <a:gdLst>
                <a:gd name="T0" fmla="*/ 25 w 25"/>
                <a:gd name="T1" fmla="*/ 8 h 24"/>
                <a:gd name="T2" fmla="*/ 17 w 25"/>
                <a:gd name="T3" fmla="*/ 0 h 24"/>
                <a:gd name="T4" fmla="*/ 0 w 25"/>
                <a:gd name="T5" fmla="*/ 16 h 24"/>
                <a:gd name="T6" fmla="*/ 8 w 25"/>
                <a:gd name="T7" fmla="*/ 24 h 24"/>
                <a:gd name="T8" fmla="*/ 25 w 25"/>
                <a:gd name="T9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4">
                  <a:moveTo>
                    <a:pt x="25" y="8"/>
                  </a:moveTo>
                  <a:lnTo>
                    <a:pt x="17" y="0"/>
                  </a:lnTo>
                  <a:lnTo>
                    <a:pt x="0" y="16"/>
                  </a:lnTo>
                  <a:lnTo>
                    <a:pt x="8" y="24"/>
                  </a:lnTo>
                  <a:lnTo>
                    <a:pt x="2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4" name="Freeform 289"/>
            <p:cNvSpPr/>
            <p:nvPr/>
          </p:nvSpPr>
          <p:spPr bwMode="auto">
            <a:xfrm>
              <a:off x="11012498" y="5821338"/>
              <a:ext cx="53818" cy="52473"/>
            </a:xfrm>
            <a:custGeom>
              <a:avLst/>
              <a:gdLst>
                <a:gd name="T0" fmla="*/ 31 w 40"/>
                <a:gd name="T1" fmla="*/ 0 h 39"/>
                <a:gd name="T2" fmla="*/ 0 w 40"/>
                <a:gd name="T3" fmla="*/ 31 h 39"/>
                <a:gd name="T4" fmla="*/ 7 w 40"/>
                <a:gd name="T5" fmla="*/ 39 h 39"/>
                <a:gd name="T6" fmla="*/ 40 w 40"/>
                <a:gd name="T7" fmla="*/ 8 h 39"/>
                <a:gd name="T8" fmla="*/ 31 w 40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39">
                  <a:moveTo>
                    <a:pt x="31" y="0"/>
                  </a:moveTo>
                  <a:lnTo>
                    <a:pt x="0" y="31"/>
                  </a:lnTo>
                  <a:lnTo>
                    <a:pt x="7" y="39"/>
                  </a:lnTo>
                  <a:lnTo>
                    <a:pt x="40" y="8"/>
                  </a:lnTo>
                  <a:lnTo>
                    <a:pt x="3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5" name="Freeform 290"/>
            <p:cNvSpPr/>
            <p:nvPr/>
          </p:nvSpPr>
          <p:spPr bwMode="auto">
            <a:xfrm>
              <a:off x="10980207" y="5787702"/>
              <a:ext cx="74000" cy="75346"/>
            </a:xfrm>
            <a:custGeom>
              <a:avLst/>
              <a:gdLst>
                <a:gd name="T0" fmla="*/ 47 w 55"/>
                <a:gd name="T1" fmla="*/ 0 h 56"/>
                <a:gd name="T2" fmla="*/ 0 w 55"/>
                <a:gd name="T3" fmla="*/ 48 h 56"/>
                <a:gd name="T4" fmla="*/ 8 w 55"/>
                <a:gd name="T5" fmla="*/ 56 h 56"/>
                <a:gd name="T6" fmla="*/ 55 w 55"/>
                <a:gd name="T7" fmla="*/ 8 h 56"/>
                <a:gd name="T8" fmla="*/ 47 w 55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6">
                  <a:moveTo>
                    <a:pt x="47" y="0"/>
                  </a:moveTo>
                  <a:lnTo>
                    <a:pt x="0" y="48"/>
                  </a:lnTo>
                  <a:lnTo>
                    <a:pt x="8" y="56"/>
                  </a:lnTo>
                  <a:lnTo>
                    <a:pt x="55" y="8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6" name="Freeform 291"/>
            <p:cNvSpPr/>
            <p:nvPr/>
          </p:nvSpPr>
          <p:spPr bwMode="auto">
            <a:xfrm>
              <a:off x="11227771" y="6036612"/>
              <a:ext cx="33636" cy="32291"/>
            </a:xfrm>
            <a:custGeom>
              <a:avLst/>
              <a:gdLst>
                <a:gd name="T0" fmla="*/ 25 w 25"/>
                <a:gd name="T1" fmla="*/ 8 h 24"/>
                <a:gd name="T2" fmla="*/ 17 w 25"/>
                <a:gd name="T3" fmla="*/ 0 h 24"/>
                <a:gd name="T4" fmla="*/ 0 w 25"/>
                <a:gd name="T5" fmla="*/ 16 h 24"/>
                <a:gd name="T6" fmla="*/ 8 w 25"/>
                <a:gd name="T7" fmla="*/ 24 h 24"/>
                <a:gd name="T8" fmla="*/ 25 w 25"/>
                <a:gd name="T9" fmla="*/ 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4">
                  <a:moveTo>
                    <a:pt x="25" y="8"/>
                  </a:moveTo>
                  <a:lnTo>
                    <a:pt x="17" y="0"/>
                  </a:lnTo>
                  <a:lnTo>
                    <a:pt x="0" y="16"/>
                  </a:lnTo>
                  <a:lnTo>
                    <a:pt x="8" y="24"/>
                  </a:lnTo>
                  <a:lnTo>
                    <a:pt x="25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7" name="Freeform 292"/>
            <p:cNvSpPr/>
            <p:nvPr/>
          </p:nvSpPr>
          <p:spPr bwMode="auto">
            <a:xfrm>
              <a:off x="11238535" y="6047375"/>
              <a:ext cx="53818" cy="55164"/>
            </a:xfrm>
            <a:custGeom>
              <a:avLst/>
              <a:gdLst>
                <a:gd name="T0" fmla="*/ 40 w 40"/>
                <a:gd name="T1" fmla="*/ 8 h 41"/>
                <a:gd name="T2" fmla="*/ 33 w 40"/>
                <a:gd name="T3" fmla="*/ 0 h 41"/>
                <a:gd name="T4" fmla="*/ 0 w 40"/>
                <a:gd name="T5" fmla="*/ 33 h 41"/>
                <a:gd name="T6" fmla="*/ 9 w 40"/>
                <a:gd name="T7" fmla="*/ 41 h 41"/>
                <a:gd name="T8" fmla="*/ 40 w 40"/>
                <a:gd name="T9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40" y="8"/>
                  </a:moveTo>
                  <a:lnTo>
                    <a:pt x="33" y="0"/>
                  </a:lnTo>
                  <a:lnTo>
                    <a:pt x="0" y="33"/>
                  </a:lnTo>
                  <a:lnTo>
                    <a:pt x="9" y="41"/>
                  </a:lnTo>
                  <a:lnTo>
                    <a:pt x="40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  <p:sp>
          <p:nvSpPr>
            <p:cNvPr id="88" name="Freeform 293"/>
            <p:cNvSpPr/>
            <p:nvPr/>
          </p:nvSpPr>
          <p:spPr bwMode="auto">
            <a:xfrm>
              <a:off x="11250644" y="6058139"/>
              <a:ext cx="74000" cy="75346"/>
            </a:xfrm>
            <a:custGeom>
              <a:avLst/>
              <a:gdLst>
                <a:gd name="T0" fmla="*/ 47 w 55"/>
                <a:gd name="T1" fmla="*/ 0 h 56"/>
                <a:gd name="T2" fmla="*/ 0 w 55"/>
                <a:gd name="T3" fmla="*/ 49 h 56"/>
                <a:gd name="T4" fmla="*/ 8 w 55"/>
                <a:gd name="T5" fmla="*/ 56 h 56"/>
                <a:gd name="T6" fmla="*/ 55 w 55"/>
                <a:gd name="T7" fmla="*/ 8 h 56"/>
                <a:gd name="T8" fmla="*/ 47 w 55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" h="56">
                  <a:moveTo>
                    <a:pt x="47" y="0"/>
                  </a:moveTo>
                  <a:lnTo>
                    <a:pt x="0" y="49"/>
                  </a:lnTo>
                  <a:lnTo>
                    <a:pt x="8" y="56"/>
                  </a:lnTo>
                  <a:lnTo>
                    <a:pt x="55" y="8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942590" y="1960141"/>
            <a:ext cx="1542641" cy="1024579"/>
            <a:chOff x="2656939" y="1556792"/>
            <a:chExt cx="1542641" cy="1024579"/>
          </a:xfrm>
        </p:grpSpPr>
        <p:sp>
          <p:nvSpPr>
            <p:cNvPr id="78" name="椭圆 77"/>
            <p:cNvSpPr/>
            <p:nvPr/>
          </p:nvSpPr>
          <p:spPr>
            <a:xfrm>
              <a:off x="2656939" y="1556792"/>
              <a:ext cx="1024580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79" name="矩形 78"/>
            <p:cNvSpPr/>
            <p:nvPr/>
          </p:nvSpPr>
          <p:spPr>
            <a:xfrm>
              <a:off x="2841527" y="1722271"/>
              <a:ext cx="135805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项目</a:t>
              </a:r>
              <a:endPara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年份</a:t>
              </a:r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8836775" y="1960141"/>
            <a:ext cx="1024579" cy="1024579"/>
            <a:chOff x="8551124" y="1556792"/>
            <a:chExt cx="1024579" cy="1024579"/>
          </a:xfrm>
        </p:grpSpPr>
        <p:sp>
          <p:nvSpPr>
            <p:cNvPr id="76" name="椭圆 75"/>
            <p:cNvSpPr/>
            <p:nvPr/>
          </p:nvSpPr>
          <p:spPr>
            <a:xfrm flipH="1">
              <a:off x="8551124" y="1556792"/>
              <a:ext cx="1024579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8778363" y="1763962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计算</a:t>
              </a:r>
              <a:endPara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0" lvl="1"/>
              <a:r>
                <a:rPr lang="zh-CN" altLang="en-US" kern="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结果</a:t>
              </a:r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100814" y="3520987"/>
            <a:ext cx="1024580" cy="1024579"/>
            <a:chOff x="1845929" y="3080416"/>
            <a:chExt cx="1024580" cy="1024579"/>
          </a:xfrm>
        </p:grpSpPr>
        <p:sp>
          <p:nvSpPr>
            <p:cNvPr id="74" name="椭圆 73"/>
            <p:cNvSpPr/>
            <p:nvPr/>
          </p:nvSpPr>
          <p:spPr>
            <a:xfrm>
              <a:off x="1845929" y="3080416"/>
              <a:ext cx="1024580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2025588" y="3283554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规则</a:t>
              </a:r>
              <a:endPara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0" lvl="1"/>
              <a:r>
                <a:rPr lang="zh-CN" altLang="en-US" kern="0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公式</a:t>
              </a:r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9626132" y="3483765"/>
            <a:ext cx="1024579" cy="1024579"/>
            <a:chOff x="9362134" y="3080416"/>
            <a:chExt cx="1024579" cy="1024579"/>
          </a:xfrm>
        </p:grpSpPr>
        <p:sp>
          <p:nvSpPr>
            <p:cNvPr id="72" name="椭圆 71"/>
            <p:cNvSpPr/>
            <p:nvPr/>
          </p:nvSpPr>
          <p:spPr>
            <a:xfrm flipH="1">
              <a:off x="9362134" y="3080416"/>
              <a:ext cx="1024579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9584460" y="3254519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项目</a:t>
              </a:r>
              <a:endPara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汇总</a:t>
              </a:r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2942590" y="4898988"/>
            <a:ext cx="1024580" cy="1024579"/>
            <a:chOff x="2656939" y="4495639"/>
            <a:chExt cx="1024580" cy="1024579"/>
          </a:xfrm>
        </p:grpSpPr>
        <p:sp>
          <p:nvSpPr>
            <p:cNvPr id="70" name="椭圆 69"/>
            <p:cNvSpPr/>
            <p:nvPr/>
          </p:nvSpPr>
          <p:spPr>
            <a:xfrm>
              <a:off x="2656939" y="4495639"/>
              <a:ext cx="1024580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开始试算</a:t>
              </a:r>
              <a:endParaRPr lang="en-US" altLang="ko-KR" kern="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1" name="矩形 70"/>
            <p:cNvSpPr/>
            <p:nvPr/>
          </p:nvSpPr>
          <p:spPr>
            <a:xfrm>
              <a:off x="2858968" y="4878799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823879" y="4898988"/>
            <a:ext cx="1024579" cy="1024579"/>
            <a:chOff x="8551124" y="4495639"/>
            <a:chExt cx="1024579" cy="1024579"/>
          </a:xfrm>
        </p:grpSpPr>
        <p:sp>
          <p:nvSpPr>
            <p:cNvPr id="68" name="椭圆 67"/>
            <p:cNvSpPr/>
            <p:nvPr/>
          </p:nvSpPr>
          <p:spPr>
            <a:xfrm flipH="1">
              <a:off x="8551124" y="4495639"/>
              <a:ext cx="1024579" cy="102457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 sz="3600">
                <a:solidFill>
                  <a:schemeClr val="bg1"/>
                </a:solidFill>
              </a:endParaRPr>
            </a:p>
          </p:txBody>
        </p:sp>
        <p:sp>
          <p:nvSpPr>
            <p:cNvPr id="69" name="矩形 68"/>
            <p:cNvSpPr/>
            <p:nvPr/>
          </p:nvSpPr>
          <p:spPr>
            <a:xfrm>
              <a:off x="8765280" y="4725035"/>
              <a:ext cx="646331" cy="64633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反复</a:t>
              </a:r>
              <a:endParaRPr lang="en-US" altLang="zh-CN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  <a:p>
              <a:pPr marL="0" lvl="1"/>
              <a:r>
                <a:rPr lang="zh-CN" altLang="en-US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计算</a:t>
              </a:r>
              <a:endParaRPr lang="en-US" altLang="ko-KR" kern="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62" name="矩形 61"/>
          <p:cNvSpPr/>
          <p:nvPr/>
        </p:nvSpPr>
        <p:spPr>
          <a:xfrm>
            <a:off x="9910220" y="2104559"/>
            <a:ext cx="1576519" cy="625171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计算的结算</a:t>
            </a:r>
            <a:endParaRPr lang="en-US" altLang="zh-CN" sz="1400" dirty="0" smtClean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当年合计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10698479" y="3485862"/>
            <a:ext cx="1576519" cy="932563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与项目汇总数据的当年合计对比是否匹配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9910220" y="5085037"/>
            <a:ext cx="1775739" cy="652486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如果不匹配，则修改公式，反复计算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583751" y="3485862"/>
            <a:ext cx="1576519" cy="932563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每个项目，根据类型设置好公式，公式是开放式的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1472471" y="2080539"/>
            <a:ext cx="1576519" cy="652486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项目，按年份</a:t>
            </a: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计算数据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1909720" y="5303623"/>
            <a:ext cx="1032417" cy="372410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开始试算</a:t>
            </a:r>
            <a:endParaRPr lang="zh-CN" altLang="en-US" sz="1400" dirty="0">
              <a:solidFill>
                <a:schemeClr val="bg1">
                  <a:lumMod val="5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8" name="TextBox 8"/>
          <p:cNvSpPr txBox="1"/>
          <p:nvPr/>
        </p:nvSpPr>
        <p:spPr>
          <a:xfrm>
            <a:off x="609599" y="297529"/>
            <a:ext cx="4091584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系统功能（核心功能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试算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67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36" grpId="0" animBg="1"/>
      <p:bldP spid="44" grpId="0" animBg="1"/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系统功能（核心功能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-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数据报表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6213351" y="2176165"/>
            <a:ext cx="1550783" cy="1550783"/>
            <a:chOff x="6158131" y="1670001"/>
            <a:chExt cx="1550783" cy="1550783"/>
          </a:xfrm>
        </p:grpSpPr>
        <p:sp>
          <p:nvSpPr>
            <p:cNvPr id="23" name="Freeform 11"/>
            <p:cNvSpPr/>
            <p:nvPr/>
          </p:nvSpPr>
          <p:spPr bwMode="auto">
            <a:xfrm>
              <a:off x="6158131" y="1670001"/>
              <a:ext cx="1550783" cy="1550783"/>
            </a:xfrm>
            <a:custGeom>
              <a:avLst/>
              <a:gdLst>
                <a:gd name="T0" fmla="*/ 0 w 972"/>
                <a:gd name="T1" fmla="*/ 972 h 972"/>
                <a:gd name="T2" fmla="*/ 0 w 972"/>
                <a:gd name="T3" fmla="*/ 486 h 972"/>
                <a:gd name="T4" fmla="*/ 486 w 972"/>
                <a:gd name="T5" fmla="*/ 0 h 972"/>
                <a:gd name="T6" fmla="*/ 972 w 972"/>
                <a:gd name="T7" fmla="*/ 486 h 972"/>
                <a:gd name="T8" fmla="*/ 486 w 972"/>
                <a:gd name="T9" fmla="*/ 972 h 972"/>
                <a:gd name="T10" fmla="*/ 0 w 972"/>
                <a:gd name="T11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2" h="972">
                  <a:moveTo>
                    <a:pt x="0" y="972"/>
                  </a:moveTo>
                  <a:cubicBezTo>
                    <a:pt x="0" y="486"/>
                    <a:pt x="0" y="486"/>
                    <a:pt x="0" y="486"/>
                  </a:cubicBezTo>
                  <a:cubicBezTo>
                    <a:pt x="0" y="218"/>
                    <a:pt x="218" y="0"/>
                    <a:pt x="486" y="0"/>
                  </a:cubicBezTo>
                  <a:cubicBezTo>
                    <a:pt x="754" y="0"/>
                    <a:pt x="972" y="218"/>
                    <a:pt x="972" y="486"/>
                  </a:cubicBezTo>
                  <a:cubicBezTo>
                    <a:pt x="972" y="754"/>
                    <a:pt x="754" y="972"/>
                    <a:pt x="486" y="972"/>
                  </a:cubicBezTo>
                  <a:lnTo>
                    <a:pt x="0" y="97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000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24" name="Freeform 12"/>
            <p:cNvSpPr/>
            <p:nvPr/>
          </p:nvSpPr>
          <p:spPr bwMode="auto">
            <a:xfrm>
              <a:off x="6269912" y="1778595"/>
              <a:ext cx="1318666" cy="132048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25" name="Oval 13"/>
            <p:cNvSpPr>
              <a:spLocks noChangeArrowheads="1"/>
            </p:cNvSpPr>
            <p:nvPr/>
          </p:nvSpPr>
          <p:spPr bwMode="auto">
            <a:xfrm>
              <a:off x="6437024" y="1945707"/>
              <a:ext cx="984442" cy="98505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C00000"/>
                  </a:solidFill>
                  <a:latin typeface="Impact MT Std" pitchFamily="34" charset="0"/>
                  <a:ea typeface="微软雅黑" panose="020B0503020204020204" charset="-122"/>
                </a:rPr>
                <a:t>02</a:t>
              </a:r>
              <a:endParaRPr lang="id-ID" sz="3200" dirty="0">
                <a:solidFill>
                  <a:srgbClr val="C00000"/>
                </a:solidFill>
                <a:latin typeface="Impact MT Std" pitchFamily="34" charset="0"/>
                <a:ea typeface="微软雅黑" panose="020B0503020204020204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122782" y="1702916"/>
            <a:ext cx="2024034" cy="2024034"/>
            <a:chOff x="4067562" y="1196752"/>
            <a:chExt cx="2024034" cy="2024034"/>
          </a:xfrm>
        </p:grpSpPr>
        <p:sp>
          <p:nvSpPr>
            <p:cNvPr id="27" name="Freeform 108"/>
            <p:cNvSpPr/>
            <p:nvPr/>
          </p:nvSpPr>
          <p:spPr bwMode="auto">
            <a:xfrm rot="16200000">
              <a:off x="4067562" y="1196752"/>
              <a:ext cx="2024034" cy="2024034"/>
            </a:xfrm>
            <a:custGeom>
              <a:avLst/>
              <a:gdLst>
                <a:gd name="T0" fmla="*/ 0 w 972"/>
                <a:gd name="T1" fmla="*/ 972 h 972"/>
                <a:gd name="T2" fmla="*/ 0 w 972"/>
                <a:gd name="T3" fmla="*/ 486 h 972"/>
                <a:gd name="T4" fmla="*/ 486 w 972"/>
                <a:gd name="T5" fmla="*/ 0 h 972"/>
                <a:gd name="T6" fmla="*/ 972 w 972"/>
                <a:gd name="T7" fmla="*/ 486 h 972"/>
                <a:gd name="T8" fmla="*/ 486 w 972"/>
                <a:gd name="T9" fmla="*/ 972 h 972"/>
                <a:gd name="T10" fmla="*/ 0 w 972"/>
                <a:gd name="T11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2" h="972">
                  <a:moveTo>
                    <a:pt x="0" y="972"/>
                  </a:moveTo>
                  <a:cubicBezTo>
                    <a:pt x="0" y="486"/>
                    <a:pt x="0" y="486"/>
                    <a:pt x="0" y="486"/>
                  </a:cubicBezTo>
                  <a:cubicBezTo>
                    <a:pt x="0" y="218"/>
                    <a:pt x="218" y="0"/>
                    <a:pt x="486" y="0"/>
                  </a:cubicBezTo>
                  <a:cubicBezTo>
                    <a:pt x="754" y="0"/>
                    <a:pt x="972" y="218"/>
                    <a:pt x="972" y="486"/>
                  </a:cubicBezTo>
                  <a:cubicBezTo>
                    <a:pt x="972" y="754"/>
                    <a:pt x="754" y="972"/>
                    <a:pt x="486" y="972"/>
                  </a:cubicBezTo>
                  <a:lnTo>
                    <a:pt x="0" y="97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000">
                <a:solidFill>
                  <a:srgbClr val="0070C0"/>
                </a:solidFill>
                <a:latin typeface="Impact MT Std" pitchFamily="34" charset="0"/>
              </a:endParaRPr>
            </a:p>
          </p:txBody>
        </p:sp>
        <p:sp>
          <p:nvSpPr>
            <p:cNvPr id="28" name="Freeform 109"/>
            <p:cNvSpPr/>
            <p:nvPr/>
          </p:nvSpPr>
          <p:spPr bwMode="auto">
            <a:xfrm rot="16200000">
              <a:off x="4210486" y="1352622"/>
              <a:ext cx="1721082" cy="1723461"/>
            </a:xfrm>
            <a:prstGeom prst="ellipse">
              <a:avLst/>
            </a:prstGeom>
            <a:solidFill>
              <a:srgbClr val="FF99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720000" rIns="360000" anchor="ctr"/>
            <a:lstStyle/>
            <a:p>
              <a:pPr algn="just">
                <a:lnSpc>
                  <a:spcPct val="130000"/>
                </a:lnSpc>
              </a:pPr>
              <a:endParaRPr lang="id-ID" sz="1300" kern="0">
                <a:solidFill>
                  <a:srgbClr val="0070C0"/>
                </a:solidFill>
                <a:latin typeface="Impact MT Std" pitchFamily="34" charset="0"/>
                <a:ea typeface="幼圆" panose="02010509060101010101" pitchFamily="49" charset="-122"/>
              </a:endParaRPr>
            </a:p>
          </p:txBody>
        </p:sp>
        <p:sp>
          <p:nvSpPr>
            <p:cNvPr id="29" name="Oval 110"/>
            <p:cNvSpPr>
              <a:spLocks noChangeArrowheads="1"/>
            </p:cNvSpPr>
            <p:nvPr/>
          </p:nvSpPr>
          <p:spPr bwMode="auto">
            <a:xfrm rot="16200000">
              <a:off x="4427802" y="1571524"/>
              <a:ext cx="1284863" cy="128565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4800" dirty="0" smtClean="0">
                  <a:solidFill>
                    <a:srgbClr val="C00000"/>
                  </a:solidFill>
                  <a:latin typeface="Impact MT Std" pitchFamily="34" charset="0"/>
                  <a:ea typeface="微软雅黑" panose="020B0503020204020204" charset="-122"/>
                </a:rPr>
                <a:t>01</a:t>
              </a:r>
              <a:endParaRPr lang="id-ID" sz="4800" dirty="0">
                <a:solidFill>
                  <a:srgbClr val="C00000"/>
                </a:solidFill>
                <a:latin typeface="Impact MT Std" pitchFamily="34" charset="0"/>
                <a:ea typeface="微软雅黑" panose="020B0503020204020204" charset="-122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6213351" y="3766327"/>
            <a:ext cx="2331984" cy="2331983"/>
            <a:chOff x="6158132" y="3289073"/>
            <a:chExt cx="2331984" cy="2331983"/>
          </a:xfrm>
        </p:grpSpPr>
        <p:sp>
          <p:nvSpPr>
            <p:cNvPr id="33" name="Freeform 120"/>
            <p:cNvSpPr/>
            <p:nvPr/>
          </p:nvSpPr>
          <p:spPr bwMode="auto">
            <a:xfrm flipV="1">
              <a:off x="6158132" y="3289073"/>
              <a:ext cx="2331984" cy="2331983"/>
            </a:xfrm>
            <a:custGeom>
              <a:avLst/>
              <a:gdLst>
                <a:gd name="T0" fmla="*/ 0 w 972"/>
                <a:gd name="T1" fmla="*/ 972 h 972"/>
                <a:gd name="T2" fmla="*/ 0 w 972"/>
                <a:gd name="T3" fmla="*/ 486 h 972"/>
                <a:gd name="T4" fmla="*/ 486 w 972"/>
                <a:gd name="T5" fmla="*/ 0 h 972"/>
                <a:gd name="T6" fmla="*/ 972 w 972"/>
                <a:gd name="T7" fmla="*/ 486 h 972"/>
                <a:gd name="T8" fmla="*/ 486 w 972"/>
                <a:gd name="T9" fmla="*/ 972 h 972"/>
                <a:gd name="T10" fmla="*/ 0 w 972"/>
                <a:gd name="T11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2" h="972">
                  <a:moveTo>
                    <a:pt x="0" y="972"/>
                  </a:moveTo>
                  <a:cubicBezTo>
                    <a:pt x="0" y="486"/>
                    <a:pt x="0" y="486"/>
                    <a:pt x="0" y="486"/>
                  </a:cubicBezTo>
                  <a:cubicBezTo>
                    <a:pt x="0" y="218"/>
                    <a:pt x="218" y="0"/>
                    <a:pt x="486" y="0"/>
                  </a:cubicBezTo>
                  <a:cubicBezTo>
                    <a:pt x="754" y="0"/>
                    <a:pt x="972" y="218"/>
                    <a:pt x="972" y="486"/>
                  </a:cubicBezTo>
                  <a:cubicBezTo>
                    <a:pt x="972" y="754"/>
                    <a:pt x="754" y="972"/>
                    <a:pt x="486" y="972"/>
                  </a:cubicBezTo>
                  <a:lnTo>
                    <a:pt x="0" y="97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000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36" name="Freeform 121"/>
            <p:cNvSpPr/>
            <p:nvPr/>
          </p:nvSpPr>
          <p:spPr bwMode="auto">
            <a:xfrm flipV="1">
              <a:off x="6326222" y="3472079"/>
              <a:ext cx="1982938" cy="1985679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44" name="Oval 122"/>
            <p:cNvSpPr>
              <a:spLocks noChangeArrowheads="1"/>
            </p:cNvSpPr>
            <p:nvPr/>
          </p:nvSpPr>
          <p:spPr bwMode="auto">
            <a:xfrm rot="10800000" flipV="1">
              <a:off x="6577516" y="3725200"/>
              <a:ext cx="1480350" cy="148126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 smtClean="0">
                  <a:solidFill>
                    <a:srgbClr val="C00000"/>
                  </a:solidFill>
                  <a:latin typeface="Impact MT Std" pitchFamily="34" charset="0"/>
                  <a:ea typeface="微软雅黑" panose="020B0503020204020204" charset="-122"/>
                </a:rPr>
                <a:t>04</a:t>
              </a:r>
              <a:endParaRPr lang="id-ID" sz="5400" dirty="0">
                <a:solidFill>
                  <a:srgbClr val="C00000"/>
                </a:solidFill>
                <a:latin typeface="Impact MT Std" pitchFamily="34" charset="0"/>
                <a:ea typeface="微软雅黑" panose="020B0503020204020204" charset="-122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4414153" y="3795238"/>
            <a:ext cx="1732664" cy="1732663"/>
            <a:chOff x="4358933" y="3289074"/>
            <a:chExt cx="1732664" cy="1732663"/>
          </a:xfrm>
        </p:grpSpPr>
        <p:sp>
          <p:nvSpPr>
            <p:cNvPr id="50" name="Freeform 124"/>
            <p:cNvSpPr/>
            <p:nvPr/>
          </p:nvSpPr>
          <p:spPr bwMode="auto">
            <a:xfrm rot="5400000" flipV="1">
              <a:off x="4358933" y="3289074"/>
              <a:ext cx="1732663" cy="1732664"/>
            </a:xfrm>
            <a:custGeom>
              <a:avLst/>
              <a:gdLst>
                <a:gd name="T0" fmla="*/ 0 w 972"/>
                <a:gd name="T1" fmla="*/ 972 h 972"/>
                <a:gd name="T2" fmla="*/ 0 w 972"/>
                <a:gd name="T3" fmla="*/ 486 h 972"/>
                <a:gd name="T4" fmla="*/ 486 w 972"/>
                <a:gd name="T5" fmla="*/ 0 h 972"/>
                <a:gd name="T6" fmla="*/ 972 w 972"/>
                <a:gd name="T7" fmla="*/ 486 h 972"/>
                <a:gd name="T8" fmla="*/ 486 w 972"/>
                <a:gd name="T9" fmla="*/ 972 h 972"/>
                <a:gd name="T10" fmla="*/ 0 w 972"/>
                <a:gd name="T11" fmla="*/ 972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2" h="972">
                  <a:moveTo>
                    <a:pt x="0" y="972"/>
                  </a:moveTo>
                  <a:cubicBezTo>
                    <a:pt x="0" y="486"/>
                    <a:pt x="0" y="486"/>
                    <a:pt x="0" y="486"/>
                  </a:cubicBezTo>
                  <a:cubicBezTo>
                    <a:pt x="0" y="218"/>
                    <a:pt x="218" y="0"/>
                    <a:pt x="486" y="0"/>
                  </a:cubicBezTo>
                  <a:cubicBezTo>
                    <a:pt x="754" y="0"/>
                    <a:pt x="972" y="218"/>
                    <a:pt x="972" y="486"/>
                  </a:cubicBezTo>
                  <a:cubicBezTo>
                    <a:pt x="972" y="754"/>
                    <a:pt x="754" y="972"/>
                    <a:pt x="486" y="972"/>
                  </a:cubicBezTo>
                  <a:lnTo>
                    <a:pt x="0" y="97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2000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51" name="Freeform 125"/>
            <p:cNvSpPr/>
            <p:nvPr/>
          </p:nvSpPr>
          <p:spPr bwMode="auto">
            <a:xfrm rot="5400000" flipV="1">
              <a:off x="4481282" y="3412946"/>
              <a:ext cx="1473322" cy="147536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id-ID">
                <a:solidFill>
                  <a:srgbClr val="C00000"/>
                </a:solidFill>
                <a:latin typeface="Impact MT Std" pitchFamily="34" charset="0"/>
              </a:endParaRPr>
            </a:p>
          </p:txBody>
        </p:sp>
        <p:sp>
          <p:nvSpPr>
            <p:cNvPr id="56" name="Oval 126"/>
            <p:cNvSpPr>
              <a:spLocks noChangeArrowheads="1"/>
            </p:cNvSpPr>
            <p:nvPr/>
          </p:nvSpPr>
          <p:spPr bwMode="auto">
            <a:xfrm rot="5400000" flipV="1">
              <a:off x="4667314" y="3600337"/>
              <a:ext cx="1099900" cy="110057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52400" dist="63500" dir="8100000" algn="tl" rotWithShape="0">
                <a:prstClr val="black">
                  <a:alpha val="30000"/>
                </a:prstClr>
              </a:outerShdw>
            </a:effectLst>
            <a:scene3d>
              <a:camera prst="orthographicFront"/>
              <a:lightRig rig="threePt" dir="t"/>
            </a:scene3d>
            <a:sp3d prstMaterial="softEdge">
              <a:bevelT w="38100" h="63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en-US" sz="4000" dirty="0" smtClean="0">
                  <a:solidFill>
                    <a:srgbClr val="C00000"/>
                  </a:solidFill>
                  <a:latin typeface="Impact MT Std" pitchFamily="34" charset="0"/>
                  <a:ea typeface="微软雅黑" panose="020B0503020204020204" charset="-122"/>
                </a:rPr>
                <a:t>03</a:t>
              </a:r>
              <a:endParaRPr lang="id-ID" sz="4000" dirty="0">
                <a:solidFill>
                  <a:srgbClr val="C00000"/>
                </a:solidFill>
                <a:latin typeface="Impact MT Std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57" name="文本框 44"/>
          <p:cNvSpPr txBox="1"/>
          <p:nvPr/>
        </p:nvSpPr>
        <p:spPr>
          <a:xfrm>
            <a:off x="1976343" y="226124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概算结算汇总表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文本框 44"/>
          <p:cNvSpPr txBox="1"/>
          <p:nvPr/>
        </p:nvSpPr>
        <p:spPr>
          <a:xfrm>
            <a:off x="7929143" y="251752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井</a:t>
            </a:r>
            <a:r>
              <a:rPr lang="zh-CN" altLang="zh-CN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工程</a:t>
            </a:r>
            <a:r>
              <a:rPr lang="zh-CN" altLang="zh-CN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结算进度表（钻井）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2" name="文本框 44"/>
          <p:cNvSpPr txBox="1"/>
          <p:nvPr/>
        </p:nvSpPr>
        <p:spPr>
          <a:xfrm>
            <a:off x="2264375" y="431772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工程项目结算表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4" name="文本框 44"/>
          <p:cNvSpPr txBox="1"/>
          <p:nvPr/>
        </p:nvSpPr>
        <p:spPr>
          <a:xfrm>
            <a:off x="8745095" y="460576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批量一次性导出</a:t>
            </a:r>
            <a:endParaRPr lang="zh-CN" altLang="en-US" b="1" dirty="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404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60" grpId="0"/>
      <p:bldP spid="62" grpId="0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56356" y="2248172"/>
            <a:ext cx="761300" cy="315136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86908" y="2461633"/>
            <a:ext cx="761300" cy="293791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17464" y="2943444"/>
            <a:ext cx="761300" cy="24560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48019" y="3304999"/>
            <a:ext cx="761300" cy="2094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78573" y="3620153"/>
            <a:ext cx="761300" cy="17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8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41343" y="5492079"/>
            <a:ext cx="160300" cy="13503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2</a:t>
            </a:r>
            <a:r>
              <a:rPr lang="zh-CN" altLang="en-US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</a:t>
            </a:r>
            <a:endParaRPr lang="en-GB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10461" y="5492078"/>
            <a:ext cx="160300" cy="13503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3</a:t>
            </a:r>
            <a:r>
              <a:rPr lang="zh-CN" altLang="en-US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</a:t>
            </a:r>
            <a:endParaRPr lang="en-GB" altLang="zh-CN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285191" y="5492078"/>
            <a:ext cx="160300" cy="13503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</a:t>
            </a:r>
            <a:r>
              <a:rPr lang="zh-CN" altLang="en-US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</a:t>
            </a:r>
            <a:endParaRPr lang="en-GB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418793" y="5488533"/>
            <a:ext cx="160300" cy="13503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6</a:t>
            </a:r>
            <a:r>
              <a:rPr lang="zh-CN" altLang="en-US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</a:t>
            </a:r>
            <a:endParaRPr lang="en-GB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349679" y="5488961"/>
            <a:ext cx="160300" cy="13503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5</a:t>
            </a:r>
            <a:r>
              <a:rPr lang="zh-CN" altLang="en-US" sz="8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</a:t>
            </a:r>
            <a:endParaRPr lang="en-GB" sz="8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188020" y="2084768"/>
            <a:ext cx="359073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96%</a:t>
            </a:r>
            <a:endParaRPr lang="en-GB" sz="14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79684" y="3211997"/>
            <a:ext cx="359073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50%</a:t>
            </a:r>
            <a:endParaRPr lang="en-GB" sz="14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047937" y="2968253"/>
            <a:ext cx="359073" cy="2347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60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%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205636" y="1888133"/>
            <a:ext cx="458459" cy="2347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100</a:t>
            </a:r>
            <a:r>
              <a:rPr lang="en-US" sz="140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%</a:t>
            </a:r>
            <a:endParaRPr lang="en-GB" sz="14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096438" y="2586094"/>
            <a:ext cx="359073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82%</a:t>
            </a:r>
            <a:endParaRPr lang="en-GB" sz="140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72791" y="2461633"/>
            <a:ext cx="408765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系统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从开始使用，</a:t>
            </a:r>
            <a:r>
              <a:rPr lang="en-US" altLang="zh-CN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3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月初实现 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200 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个项目数据核算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72791" y="2896245"/>
            <a:ext cx="512961" cy="3354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95%</a:t>
            </a:r>
            <a:endParaRPr lang="en-GB" sz="2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694358" y="2949702"/>
            <a:ext cx="3623391" cy="258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匹配，</a:t>
            </a:r>
            <a:r>
              <a:rPr lang="en-US" altLang="zh-CN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3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月初即能实现钻井项目公式高度匹配</a:t>
            </a:r>
            <a:endParaRPr lang="en-GB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1172791" y="3740408"/>
            <a:ext cx="4032448" cy="1993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运行总结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8" name="TextBox 53"/>
          <p:cNvSpPr txBox="1"/>
          <p:nvPr/>
        </p:nvSpPr>
        <p:spPr>
          <a:xfrm>
            <a:off x="1172790" y="4171493"/>
            <a:ext cx="2792431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4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月，地面项目公式计算，逐渐完善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69" name="TextBox 53"/>
          <p:cNvSpPr txBox="1"/>
          <p:nvPr/>
        </p:nvSpPr>
        <p:spPr>
          <a:xfrm>
            <a:off x="1145186" y="4552429"/>
            <a:ext cx="4066819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至此，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每月导入 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 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次数据，</a:t>
            </a:r>
            <a:r>
              <a:rPr lang="en-US" altLang="zh-CN" sz="20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1 </a:t>
            </a: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天快速完成数据核算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1" name="TextBox 53"/>
          <p:cNvSpPr txBox="1"/>
          <p:nvPr/>
        </p:nvSpPr>
        <p:spPr>
          <a:xfrm>
            <a:off x="5820693" y="5848573"/>
            <a:ext cx="1256754" cy="2585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月实际计算效率</a:t>
            </a:r>
            <a:endParaRPr lang="en-GB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58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  <p:bldP spid="12" grpId="0" animBg="1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68" grpId="0"/>
      <p:bldP spid="69" grpId="0"/>
      <p:bldP spid="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2994607" y="2032149"/>
            <a:ext cx="3837672" cy="3837673"/>
            <a:chOff x="7115266" y="1299207"/>
            <a:chExt cx="3142800" cy="3142800"/>
          </a:xfrm>
        </p:grpSpPr>
        <p:sp>
          <p:nvSpPr>
            <p:cNvPr id="5" name="Oval 18"/>
            <p:cNvSpPr/>
            <p:nvPr/>
          </p:nvSpPr>
          <p:spPr>
            <a:xfrm>
              <a:off x="7115266" y="1299207"/>
              <a:ext cx="3142800" cy="3142800"/>
            </a:xfrm>
            <a:prstGeom prst="ellipse">
              <a:avLst/>
            </a:prstGeom>
            <a:solidFill>
              <a:schemeClr val="accent4"/>
            </a:solidFill>
            <a:ln w="762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11638" tIns="55819" rIns="111638" bIns="55819" rtlCol="0" anchor="ctr"/>
            <a:lstStyle/>
            <a:p>
              <a:pPr algn="ctr">
                <a:lnSpc>
                  <a:spcPct val="120000"/>
                </a:lnSpc>
              </a:pPr>
              <a:endParaRPr lang="en-US" sz="14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98551" y="1782841"/>
              <a:ext cx="1176228" cy="38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2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系统功能</a:t>
              </a:r>
              <a:endParaRPr lang="en-US" sz="2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759031" y="2490777"/>
              <a:ext cx="1855268" cy="127032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        虽然目前功能使用较好，与实际贴合度较高，能切实解决好工作中的一些实际问题，但仍然有可挖掘的需求应用，以更好的服务于生产工作中。</a:t>
              </a:r>
              <a:endParaRPr lang="zh-CN" altLang="en-US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6357367" y="2773170"/>
            <a:ext cx="2484376" cy="2484376"/>
            <a:chOff x="2923938" y="2625442"/>
            <a:chExt cx="2034540" cy="2034540"/>
          </a:xfrm>
          <a:solidFill>
            <a:srgbClr val="C00000"/>
          </a:solidFill>
        </p:grpSpPr>
        <p:sp>
          <p:nvSpPr>
            <p:cNvPr id="2" name="Oval 14"/>
            <p:cNvSpPr/>
            <p:nvPr/>
          </p:nvSpPr>
          <p:spPr>
            <a:xfrm>
              <a:off x="2923938" y="2625442"/>
              <a:ext cx="2034540" cy="2034540"/>
            </a:xfrm>
            <a:prstGeom prst="ellipse">
              <a:avLst/>
            </a:prstGeom>
            <a:grpFill/>
            <a:ln w="7620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11638" tIns="55819" rIns="111638" bIns="55819" rtlCol="0" anchor="ctr"/>
            <a:lstStyle/>
            <a:p>
              <a:pPr algn="ctr">
                <a:lnSpc>
                  <a:spcPct val="120000"/>
                </a:lnSpc>
              </a:pPr>
              <a:endParaRPr lang="en-US" sz="14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54823" y="2726232"/>
              <a:ext cx="1008195" cy="48393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32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可扩展</a:t>
              </a:r>
              <a:endParaRPr lang="en-US" sz="2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336727" y="3225000"/>
              <a:ext cx="1321203" cy="127032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    根据实际的需求要求，仍然有更深入的需求挖掘，还需要进一步努力，以使得系统更友好服务便捷工作。</a:t>
              </a:r>
              <a:endParaRPr lang="zh-CN" altLang="en-US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5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运行总结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8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0">
        <p14:gallery dir="l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3904357"/>
            <a:ext cx="12858750" cy="27478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4610101" y="887204"/>
            <a:ext cx="3638550" cy="376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矩形 259"/>
          <p:cNvSpPr>
            <a:spLocks noChangeArrowheads="1"/>
          </p:cNvSpPr>
          <p:nvPr/>
        </p:nvSpPr>
        <p:spPr bwMode="auto">
          <a:xfrm>
            <a:off x="2495550" y="4977507"/>
            <a:ext cx="7867650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8000" spc="600" dirty="0" smtClean="0">
                <a:solidFill>
                  <a:schemeClr val="bg1"/>
                </a:solidFill>
                <a:cs typeface="Arial" panose="020B0604020202020204" pitchFamily="34" charset="0"/>
              </a:rPr>
              <a:t>谢谢</a:t>
            </a:r>
            <a:r>
              <a:rPr lang="en-US" altLang="zh-CN" sz="8000" spc="600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endParaRPr lang="zh-CN" altLang="en-US" sz="8000" spc="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" name="矩形 259"/>
          <p:cNvSpPr>
            <a:spLocks noChangeArrowheads="1"/>
          </p:cNvSpPr>
          <p:nvPr/>
        </p:nvSpPr>
        <p:spPr bwMode="auto">
          <a:xfrm>
            <a:off x="3186138" y="4480421"/>
            <a:ext cx="64864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感谢聆听，批评指导</a:t>
            </a:r>
          </a:p>
        </p:txBody>
      </p:sp>
      <p:sp>
        <p:nvSpPr>
          <p:cNvPr id="14" name="矩形 13"/>
          <p:cNvSpPr/>
          <p:nvPr/>
        </p:nvSpPr>
        <p:spPr>
          <a:xfrm>
            <a:off x="0" y="6652165"/>
            <a:ext cx="12858750" cy="1296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399"/>
                            </p:stCondLst>
                            <p:childTnLst>
                              <p:par>
                                <p:cTn id="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899"/>
                            </p:stCondLst>
                            <p:childTnLst>
                              <p:par>
                                <p:cTn id="3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49"/>
                            </p:stCondLst>
                            <p:childTnLst>
                              <p:par>
                                <p:cTn id="3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1" grpId="1"/>
      <p:bldP spid="16" grpId="0"/>
      <p:bldP spid="16" grpId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任意多边形 30"/>
          <p:cNvSpPr/>
          <p:nvPr/>
        </p:nvSpPr>
        <p:spPr bwMode="auto">
          <a:xfrm rot="16200000">
            <a:off x="1006838" y="157769"/>
            <a:ext cx="7232253" cy="6917115"/>
          </a:xfrm>
          <a:custGeom>
            <a:avLst/>
            <a:gdLst>
              <a:gd name="connsiteX0" fmla="*/ 7232651 w 7232651"/>
              <a:gd name="connsiteY0" fmla="*/ 0 h 6917494"/>
              <a:gd name="connsiteX1" fmla="*/ 7232651 w 7232651"/>
              <a:gd name="connsiteY1" fmla="*/ 4703927 h 6917494"/>
              <a:gd name="connsiteX2" fmla="*/ 0 w 7232651"/>
              <a:gd name="connsiteY2" fmla="*/ 6917494 h 6917494"/>
              <a:gd name="connsiteX3" fmla="*/ 0 w 7232651"/>
              <a:gd name="connsiteY3" fmla="*/ 4592606 h 6917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2651" h="6917494">
                <a:moveTo>
                  <a:pt x="7232651" y="0"/>
                </a:moveTo>
                <a:lnTo>
                  <a:pt x="7232651" y="4703927"/>
                </a:lnTo>
                <a:lnTo>
                  <a:pt x="0" y="6917494"/>
                </a:lnTo>
                <a:lnTo>
                  <a:pt x="0" y="45926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8573" tIns="64286" rIns="128573" bIns="64286" numCol="1" anchor="t" anchorCtr="0" compatLnSpc="1">
            <a:noAutofit/>
          </a:bodyPr>
          <a:lstStyle/>
          <a:p>
            <a:endParaRPr lang="zh-CN" altLang="en-US" sz="2000"/>
          </a:p>
        </p:txBody>
      </p:sp>
      <p:sp>
        <p:nvSpPr>
          <p:cNvPr id="27" name="任意多边形 26"/>
          <p:cNvSpPr/>
          <p:nvPr/>
        </p:nvSpPr>
        <p:spPr bwMode="auto">
          <a:xfrm rot="16200000" flipH="1" flipV="1">
            <a:off x="197226" y="-185106"/>
            <a:ext cx="7232253" cy="7602864"/>
          </a:xfrm>
          <a:custGeom>
            <a:avLst/>
            <a:gdLst>
              <a:gd name="connsiteX0" fmla="*/ 0 w 7232651"/>
              <a:gd name="connsiteY0" fmla="*/ 7603281 h 7603281"/>
              <a:gd name="connsiteX1" fmla="*/ 0 w 7232651"/>
              <a:gd name="connsiteY1" fmla="*/ 4755920 h 7603281"/>
              <a:gd name="connsiteX2" fmla="*/ 7232651 w 7232651"/>
              <a:gd name="connsiteY2" fmla="*/ 0 h 7603281"/>
              <a:gd name="connsiteX3" fmla="*/ 7232651 w 7232651"/>
              <a:gd name="connsiteY3" fmla="*/ 5211909 h 7603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2651" h="7603281">
                <a:moveTo>
                  <a:pt x="0" y="7603281"/>
                </a:moveTo>
                <a:lnTo>
                  <a:pt x="0" y="4755920"/>
                </a:lnTo>
                <a:lnTo>
                  <a:pt x="7232651" y="0"/>
                </a:lnTo>
                <a:lnTo>
                  <a:pt x="7232651" y="5211909"/>
                </a:ln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txBody>
          <a:bodyPr vert="horz" wrap="square" lIns="128573" tIns="64286" rIns="128573" bIns="64286" numCol="1" anchor="t" anchorCtr="0" compatLnSpc="1">
            <a:noAutofit/>
          </a:bodyPr>
          <a:lstStyle/>
          <a:p>
            <a:endParaRPr lang="zh-CN" altLang="en-US" sz="2000"/>
          </a:p>
        </p:txBody>
      </p:sp>
      <p:sp>
        <p:nvSpPr>
          <p:cNvPr id="11" name="MH_Number_1"/>
          <p:cNvSpPr/>
          <p:nvPr>
            <p:custDataLst>
              <p:tags r:id="rId1"/>
            </p:custDataLst>
          </p:nvPr>
        </p:nvSpPr>
        <p:spPr>
          <a:xfrm>
            <a:off x="6296613" y="1673941"/>
            <a:ext cx="379646" cy="379646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1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2" name="MH_Entry_1"/>
          <p:cNvSpPr/>
          <p:nvPr>
            <p:custDataLst>
              <p:tags r:id="rId2"/>
            </p:custDataLst>
          </p:nvPr>
        </p:nvSpPr>
        <p:spPr>
          <a:xfrm>
            <a:off x="6820583" y="1531178"/>
            <a:ext cx="2622701" cy="738664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r>
              <a:rPr lang="zh-CN" altLang="en-US" sz="32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项目</a:t>
            </a:r>
            <a:r>
              <a:rPr lang="zh-CN" altLang="en-US" sz="3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概要</a:t>
            </a:r>
            <a:endParaRPr lang="en-US" altLang="zh-CN" sz="32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PROJECT SUMMARY</a:t>
            </a:r>
            <a:endParaRPr lang="zh-CN" altLang="en-US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MH_Number_2"/>
          <p:cNvSpPr/>
          <p:nvPr>
            <p:custDataLst>
              <p:tags r:id="rId3"/>
            </p:custDataLst>
          </p:nvPr>
        </p:nvSpPr>
        <p:spPr>
          <a:xfrm>
            <a:off x="6632136" y="2769154"/>
            <a:ext cx="379646" cy="379646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2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4" name="MH_Entry_2"/>
          <p:cNvSpPr/>
          <p:nvPr>
            <p:custDataLst>
              <p:tags r:id="rId4"/>
            </p:custDataLst>
          </p:nvPr>
        </p:nvSpPr>
        <p:spPr>
          <a:xfrm>
            <a:off x="7215184" y="2626327"/>
            <a:ext cx="2742583" cy="738792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痛点分析</a:t>
            </a:r>
            <a:endParaRPr lang="en-US" altLang="zh-CN" sz="32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lvl="0"/>
            <a:r>
              <a:rPr lang="en-US" altLang="zh-CN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PAIN </a:t>
            </a:r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POINT ANALYSIS</a:t>
            </a:r>
            <a:endParaRPr lang="zh-CN" altLang="en-US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5" name="MH_Number_3"/>
          <p:cNvSpPr/>
          <p:nvPr>
            <p:custDataLst>
              <p:tags r:id="rId5"/>
            </p:custDataLst>
          </p:nvPr>
        </p:nvSpPr>
        <p:spPr>
          <a:xfrm>
            <a:off x="6967658" y="3864369"/>
            <a:ext cx="379646" cy="379646"/>
          </a:xfrm>
          <a:prstGeom prst="ellipse">
            <a:avLst/>
          </a:prstGeom>
          <a:solidFill>
            <a:schemeClr val="accent3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800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3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6" name="MH_Entry_3"/>
          <p:cNvSpPr/>
          <p:nvPr>
            <p:custDataLst>
              <p:tags r:id="rId6"/>
            </p:custDataLst>
          </p:nvPr>
        </p:nvSpPr>
        <p:spPr>
          <a:xfrm>
            <a:off x="7609784" y="3721606"/>
            <a:ext cx="3716135" cy="738664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</a:t>
            </a:r>
            <a:endParaRPr lang="en-US" altLang="zh-CN" sz="32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lvl="0"/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SYSTEM FUNCTION</a:t>
            </a:r>
            <a:endParaRPr lang="zh-CN" altLang="en-US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MH_Number_4"/>
          <p:cNvSpPr/>
          <p:nvPr>
            <p:custDataLst>
              <p:tags r:id="rId7"/>
            </p:custDataLst>
          </p:nvPr>
        </p:nvSpPr>
        <p:spPr>
          <a:xfrm>
            <a:off x="7303180" y="4959582"/>
            <a:ext cx="379646" cy="379646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  <a:effectLst>
            <a:outerShdw blurRad="2032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zh-CN" sz="28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4</a:t>
            </a:r>
            <a:endParaRPr lang="zh-CN" altLang="en-US" sz="28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8" name="MH_Entry_4"/>
          <p:cNvSpPr/>
          <p:nvPr>
            <p:custDataLst>
              <p:tags r:id="rId8"/>
            </p:custDataLst>
          </p:nvPr>
        </p:nvSpPr>
        <p:spPr>
          <a:xfrm>
            <a:off x="8004385" y="4816755"/>
            <a:ext cx="2622701" cy="738792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lvl="0"/>
            <a:r>
              <a:rPr lang="zh-CN" altLang="en-US" sz="32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运行总结</a:t>
            </a:r>
            <a:endParaRPr lang="en-US" altLang="zh-CN" sz="3200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lvl="0"/>
            <a:r>
              <a:rPr lang="en-US" altLang="zh-CN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OPERATION SUMMARY</a:t>
            </a:r>
            <a:endParaRPr lang="zh-CN" altLang="en-US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MH_Others_1"/>
          <p:cNvSpPr txBox="1"/>
          <p:nvPr>
            <p:custDataLst>
              <p:tags r:id="rId9"/>
            </p:custDataLst>
          </p:nvPr>
        </p:nvSpPr>
        <p:spPr>
          <a:xfrm>
            <a:off x="2449239" y="1161856"/>
            <a:ext cx="2626510" cy="11079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7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目 录</a:t>
            </a:r>
          </a:p>
        </p:txBody>
      </p:sp>
      <p:sp>
        <p:nvSpPr>
          <p:cNvPr id="20" name="MH_Others_2"/>
          <p:cNvSpPr txBox="1"/>
          <p:nvPr>
            <p:custDataLst>
              <p:tags r:id="rId10"/>
            </p:custDataLst>
          </p:nvPr>
        </p:nvSpPr>
        <p:spPr>
          <a:xfrm>
            <a:off x="2597549" y="2339567"/>
            <a:ext cx="2329889" cy="492571"/>
          </a:xfrm>
          <a:prstGeom prst="rect">
            <a:avLst/>
          </a:prstGeom>
          <a:noFill/>
        </p:spPr>
        <p:txBody>
          <a:bodyPr vert="horz" wrap="square" lIns="0" tIns="0" rIns="0" bIns="0">
            <a:sp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CONTENTS</a:t>
            </a:r>
            <a:endParaRPr lang="zh-CN" altLang="en-US" sz="32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0">
        <p15:prstTrans prst="pageCurlDouble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7" grpId="0" animBg="1"/>
      <p:bldP spid="11" grpId="0" animBg="1"/>
      <p:bldP spid="12" grpId="0"/>
      <p:bldP spid="13" grpId="0" animBg="1"/>
      <p:bldP spid="14" grpId="0"/>
      <p:bldP spid="15" grpId="0" animBg="1"/>
      <p:bldP spid="16" grpId="0"/>
      <p:bldP spid="17" grpId="0" animBg="1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38958" y="3493258"/>
            <a:ext cx="4380840" cy="96991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716" tIns="36357" rIns="72716" bIns="36357" rtlCol="0" anchor="ctr"/>
          <a:lstStyle/>
          <a:p>
            <a:pPr algn="ctr"/>
            <a:endParaRPr lang="zh-CN" altLang="en-US" sz="151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5919193" y="2214972"/>
            <a:ext cx="1020367" cy="1020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4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01</a:t>
            </a:r>
            <a:endParaRPr lang="zh-CN" altLang="en-US" sz="4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5161541" y="3624146"/>
            <a:ext cx="2535673" cy="70814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algn="ctr"/>
            <a:r>
              <a:rPr lang="zh-CN" altLang="en-US" sz="32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项目概要</a:t>
            </a:r>
            <a:endParaRPr lang="en-US" altLang="zh-CN" sz="32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Project Summary</a:t>
            </a:r>
            <a:endParaRPr lang="zh-CN" altLang="en-US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7047080" y="4646802"/>
            <a:ext cx="53219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地面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5276626" y="4646802"/>
            <a:ext cx="53219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钻井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047080" y="4916416"/>
            <a:ext cx="53219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结算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76626" y="4916416"/>
            <a:ext cx="53219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概算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wind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  <p:bldP spid="9" grpId="0"/>
          <p:bldP spid="10" grpId="0"/>
          <p:bldP spid="11" grpId="0"/>
          <p:bldP spid="12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  <p:bldP spid="9" grpId="0"/>
          <p:bldP spid="10" grpId="0"/>
          <p:bldP spid="11" grpId="0"/>
          <p:bldP spid="12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8"/>
          <p:cNvSpPr>
            <a:spLocks noChangeArrowheads="1"/>
          </p:cNvSpPr>
          <p:nvPr/>
        </p:nvSpPr>
        <p:spPr bwMode="auto">
          <a:xfrm>
            <a:off x="6429376" y="1289829"/>
            <a:ext cx="5760640" cy="56770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endParaRPr lang="en-US" altLang="zh-CN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2804031"/>
            <a:ext cx="12858750" cy="3940024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3010" name="图片占位符 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837363" y="0"/>
            <a:ext cx="6021387" cy="7232650"/>
          </a:xfrm>
        </p:spPr>
      </p:pic>
      <p:sp>
        <p:nvSpPr>
          <p:cNvPr id="20" name="TextBox 39"/>
          <p:cNvSpPr txBox="1"/>
          <p:nvPr/>
        </p:nvSpPr>
        <p:spPr>
          <a:xfrm>
            <a:off x="1253994" y="3369043"/>
            <a:ext cx="3528392" cy="27238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概要说明</a:t>
            </a:r>
            <a:endParaRPr lang="en-US" altLang="zh-CN" sz="1400" dirty="0" smtClean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       公司依托于中石油钻井勘探业务，落地项目数量多，投资金额大，财务面临的工作需要强有力的数据支撑。</a:t>
            </a:r>
            <a:r>
              <a:rPr lang="en-US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r>
              <a:rPr lang="zh-CN" altLang="en-US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财务部门在项目资金管理过程中，涉及多维度数据核酸和审核要求，必须将财务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数据既要核实</a:t>
            </a:r>
            <a:r>
              <a:rPr lang="zh-CN" altLang="en-US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准确，又要核实细致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sz="800" dirty="0" smtClean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zh-CN" sz="8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      </a:t>
            </a:r>
            <a:r>
              <a:rPr lang="zh-CN" altLang="en-US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如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日常投资</a:t>
            </a:r>
            <a:r>
              <a:rPr lang="zh-CN" altLang="en-US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过程管控中遇到的项目资金预警等，既包括进账数超概算预警，投资完成计划进度估算预警及已完工项目转资提示及后期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调整预警</a:t>
            </a:r>
            <a:r>
              <a:rPr lang="zh-CN" altLang="en-US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等。面临众多的项目业务属性和投资金额，人工职业判断无法批量处理的数据，进行效验和补全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sz="800" dirty="0" smtClean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US" altLang="zh-CN" sz="800" dirty="0" smtClean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r>
              <a:rPr lang="en-US" altLang="zh-CN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    </a:t>
            </a:r>
            <a:r>
              <a:rPr lang="zh-CN" altLang="en-US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通过对投资情况，财务业务等现实需求出发，判断得出需要一个专业针对相关实际工作，解决实际问题的管理系统，作为工具支持，以更有力的核算财务数据，满足更便捷，多维度的财务审核业务。</a:t>
            </a:r>
            <a:endParaRPr lang="en-US" altLang="zh-CN" sz="8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8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      </a:t>
            </a:r>
            <a:endParaRPr lang="zh-CN" altLang="en-US" sz="8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Rectangle 9"/>
          <p:cNvSpPr/>
          <p:nvPr/>
        </p:nvSpPr>
        <p:spPr>
          <a:xfrm>
            <a:off x="5462015" y="3455220"/>
            <a:ext cx="3587978" cy="2637646"/>
          </a:xfrm>
          <a:prstGeom prst="rect">
            <a:avLst/>
          </a:prstGeom>
          <a:blipFill dpi="0" rotWithShape="1">
            <a:blip r:embed="rId4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Rectangle 10"/>
          <p:cNvSpPr/>
          <p:nvPr/>
        </p:nvSpPr>
        <p:spPr>
          <a:xfrm>
            <a:off x="9293720" y="3455220"/>
            <a:ext cx="3585717" cy="2637646"/>
          </a:xfrm>
          <a:prstGeom prst="rect">
            <a:avLst/>
          </a:prstGeom>
          <a:blipFill dpi="0" rotWithShape="1">
            <a:blip r:embed="rId5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TextBox 39"/>
          <p:cNvSpPr txBox="1"/>
          <p:nvPr/>
        </p:nvSpPr>
        <p:spPr>
          <a:xfrm>
            <a:off x="1878287" y="947682"/>
            <a:ext cx="4179018" cy="14747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项目多  </a:t>
            </a:r>
            <a:endParaRPr lang="en-US" altLang="zh-CN" sz="1600" dirty="0" smtClean="0">
              <a:solidFill>
                <a:schemeClr val="bg1">
                  <a:lumMod val="6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费用项细</a:t>
            </a:r>
            <a:endParaRPr lang="en-US" altLang="zh-CN" sz="1600" dirty="0" smtClean="0">
              <a:solidFill>
                <a:schemeClr val="bg1">
                  <a:lumMod val="6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金额大</a:t>
            </a:r>
            <a:endParaRPr lang="en-US" altLang="zh-CN" sz="1600" dirty="0" smtClean="0">
              <a:solidFill>
                <a:schemeClr val="bg1">
                  <a:lumMod val="6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概算，结算，转资等业务复杂</a:t>
            </a:r>
            <a:endParaRPr lang="en-US" altLang="zh-CN" sz="1600" dirty="0" smtClean="0">
              <a:solidFill>
                <a:schemeClr val="bg1">
                  <a:lumMod val="6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>
              <a:lnSpc>
                <a:spcPts val="2300"/>
              </a:lnSpc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审核频次高</a:t>
            </a:r>
            <a:endParaRPr lang="zh-CN" altLang="en-US" sz="1600" dirty="0">
              <a:solidFill>
                <a:schemeClr val="bg1">
                  <a:lumMod val="6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TextBox 8"/>
          <p:cNvSpPr txBox="1"/>
          <p:nvPr/>
        </p:nvSpPr>
        <p:spPr>
          <a:xfrm>
            <a:off x="609599" y="297529"/>
            <a:ext cx="531572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1.</a:t>
            </a:r>
            <a:r>
              <a:rPr lang="zh-CN" altLang="en-US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项目概要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（需精准处理繁重财务数据）</a:t>
            </a:r>
            <a:endParaRPr lang="zh-CN" altLang="en-US" sz="3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2" grpId="0" animBg="1"/>
      <p:bldP spid="20" grpId="0"/>
      <p:bldP spid="9" grpId="0" animBg="1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38958" y="3493258"/>
            <a:ext cx="4380840" cy="96991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716" tIns="36357" rIns="72716" bIns="36357" rtlCol="0" anchor="ctr"/>
          <a:lstStyle/>
          <a:p>
            <a:pPr algn="ctr"/>
            <a:endParaRPr lang="zh-CN" altLang="en-US" sz="151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5919193" y="2214972"/>
            <a:ext cx="1020367" cy="102036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4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02</a:t>
            </a:r>
            <a:endParaRPr lang="zh-CN" altLang="en-US" sz="4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5161541" y="3624146"/>
            <a:ext cx="2535673" cy="70814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痛点</a:t>
            </a:r>
            <a:r>
              <a:rPr lang="zh-CN" altLang="en-US" sz="32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分析</a:t>
            </a:r>
            <a:endParaRPr lang="en-US" altLang="zh-CN" sz="3200" dirty="0" smtClean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PAIN POINT ANALYSIS</a:t>
            </a:r>
            <a:endParaRPr lang="zh-CN" altLang="en-US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873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wind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椭圆 17"/>
          <p:cNvSpPr/>
          <p:nvPr/>
        </p:nvSpPr>
        <p:spPr>
          <a:xfrm rot="10836226" flipV="1">
            <a:off x="3342637" y="4562035"/>
            <a:ext cx="105978" cy="1059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椭圆 18"/>
          <p:cNvSpPr/>
          <p:nvPr/>
        </p:nvSpPr>
        <p:spPr>
          <a:xfrm rot="10836226">
            <a:off x="9024928" y="4406304"/>
            <a:ext cx="271782" cy="27178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椭圆 19"/>
          <p:cNvSpPr/>
          <p:nvPr/>
        </p:nvSpPr>
        <p:spPr>
          <a:xfrm rot="21388349">
            <a:off x="8774583" y="4182747"/>
            <a:ext cx="147986" cy="14798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椭圆 20"/>
          <p:cNvSpPr/>
          <p:nvPr/>
        </p:nvSpPr>
        <p:spPr>
          <a:xfrm rot="21388349">
            <a:off x="1018846" y="2573762"/>
            <a:ext cx="211958" cy="2133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2" name="椭圆 21"/>
          <p:cNvSpPr/>
          <p:nvPr/>
        </p:nvSpPr>
        <p:spPr>
          <a:xfrm rot="21388349">
            <a:off x="3753409" y="3590017"/>
            <a:ext cx="330826" cy="33225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3" name="椭圆 22"/>
          <p:cNvSpPr/>
          <p:nvPr/>
        </p:nvSpPr>
        <p:spPr>
          <a:xfrm rot="21388349">
            <a:off x="3774628" y="4217186"/>
            <a:ext cx="264948" cy="2649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4" name="椭圆 23"/>
          <p:cNvSpPr/>
          <p:nvPr/>
        </p:nvSpPr>
        <p:spPr>
          <a:xfrm rot="21388349">
            <a:off x="4769784" y="4288169"/>
            <a:ext cx="332258" cy="3322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椭圆 24"/>
          <p:cNvSpPr/>
          <p:nvPr/>
        </p:nvSpPr>
        <p:spPr>
          <a:xfrm rot="21388349">
            <a:off x="1016727" y="4041493"/>
            <a:ext cx="246330" cy="2463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6" name="椭圆 25"/>
          <p:cNvSpPr/>
          <p:nvPr/>
        </p:nvSpPr>
        <p:spPr>
          <a:xfrm rot="21388349">
            <a:off x="742197" y="3201073"/>
            <a:ext cx="405298" cy="40529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7" name="椭圆 26"/>
          <p:cNvSpPr/>
          <p:nvPr/>
        </p:nvSpPr>
        <p:spPr>
          <a:xfrm rot="21388349">
            <a:off x="3493459" y="2040792"/>
            <a:ext cx="127462" cy="12746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8" name="椭圆 27"/>
          <p:cNvSpPr/>
          <p:nvPr/>
        </p:nvSpPr>
        <p:spPr>
          <a:xfrm rot="10836226" flipV="1">
            <a:off x="4903015" y="4130085"/>
            <a:ext cx="105978" cy="1059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9" name="椭圆 28"/>
          <p:cNvSpPr/>
          <p:nvPr/>
        </p:nvSpPr>
        <p:spPr>
          <a:xfrm rot="21388349">
            <a:off x="7649330" y="2017920"/>
            <a:ext cx="330826" cy="33225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0" name="椭圆 29"/>
          <p:cNvSpPr/>
          <p:nvPr/>
        </p:nvSpPr>
        <p:spPr>
          <a:xfrm rot="21388349">
            <a:off x="7864881" y="4051558"/>
            <a:ext cx="266380" cy="2663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1" name="椭圆 30"/>
          <p:cNvSpPr/>
          <p:nvPr/>
        </p:nvSpPr>
        <p:spPr>
          <a:xfrm rot="21388349">
            <a:off x="7973735" y="3835613"/>
            <a:ext cx="102246" cy="1022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2" name="椭圆 31"/>
          <p:cNvSpPr/>
          <p:nvPr/>
        </p:nvSpPr>
        <p:spPr>
          <a:xfrm rot="10836226">
            <a:off x="11859924" y="3224302"/>
            <a:ext cx="270358" cy="2717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3" name="椭圆 32"/>
          <p:cNvSpPr/>
          <p:nvPr/>
        </p:nvSpPr>
        <p:spPr>
          <a:xfrm rot="21388349">
            <a:off x="11701787" y="3780933"/>
            <a:ext cx="147986" cy="1479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4" name="椭圆 33"/>
          <p:cNvSpPr/>
          <p:nvPr/>
        </p:nvSpPr>
        <p:spPr>
          <a:xfrm rot="10836226">
            <a:off x="10306369" y="1382654"/>
            <a:ext cx="271782" cy="27178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椭圆 34"/>
          <p:cNvSpPr/>
          <p:nvPr/>
        </p:nvSpPr>
        <p:spPr>
          <a:xfrm rot="10836226" flipH="1">
            <a:off x="9849128" y="1618542"/>
            <a:ext cx="61186" cy="611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椭圆 35"/>
          <p:cNvSpPr/>
          <p:nvPr/>
        </p:nvSpPr>
        <p:spPr>
          <a:xfrm rot="21388349">
            <a:off x="11572996" y="2382955"/>
            <a:ext cx="149410" cy="14798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7" name="椭圆 36"/>
          <p:cNvSpPr/>
          <p:nvPr/>
        </p:nvSpPr>
        <p:spPr>
          <a:xfrm rot="21388349">
            <a:off x="4677801" y="3936681"/>
            <a:ext cx="194774" cy="19477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50" name="组合 49"/>
          <p:cNvGrpSpPr/>
          <p:nvPr/>
        </p:nvGrpSpPr>
        <p:grpSpPr bwMode="auto">
          <a:xfrm>
            <a:off x="810145" y="5136717"/>
            <a:ext cx="3132304" cy="1529901"/>
            <a:chOff x="1069049" y="4125511"/>
            <a:chExt cx="1989370" cy="1450738"/>
          </a:xfrm>
        </p:grpSpPr>
        <p:sp>
          <p:nvSpPr>
            <p:cNvPr id="38" name="文本框 37"/>
            <p:cNvSpPr txBox="1"/>
            <p:nvPr/>
          </p:nvSpPr>
          <p:spPr>
            <a:xfrm>
              <a:off x="1310885" y="4125511"/>
              <a:ext cx="1505685" cy="233481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zh-CN" altLang="en-US" sz="16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月初概结算数据申报</a:t>
              </a:r>
              <a:endParaRPr lang="zh-CN" alt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1069049" y="4525585"/>
              <a:ext cx="1989370" cy="105066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/>
            <a:p>
              <a:pPr marL="0" indent="0" algn="just">
                <a:lnSpc>
                  <a:spcPct val="150000"/>
                </a:lnSpc>
                <a:buNone/>
              </a:pPr>
              <a:r>
                <a: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 </a:t>
              </a:r>
              <a:r>
                <a:rPr lang="zh-CN" altLang="en-US" sz="12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       每个月初开始，公司及二级公司将产生钻井和地面项目的概算数据，数据以凭证形式录入到集团公司财务系统中。</a:t>
              </a:r>
              <a:endParaRPr lang="zh-CN" altLang="en-US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 bwMode="auto">
          <a:xfrm>
            <a:off x="4917207" y="5084899"/>
            <a:ext cx="2882205" cy="1284753"/>
            <a:chOff x="4918779" y="4144213"/>
            <a:chExt cx="1989370" cy="1132758"/>
          </a:xfrm>
        </p:grpSpPr>
        <p:sp>
          <p:nvSpPr>
            <p:cNvPr id="39" name="文本框 38"/>
            <p:cNvSpPr txBox="1"/>
            <p:nvPr/>
          </p:nvSpPr>
          <p:spPr>
            <a:xfrm>
              <a:off x="5212180" y="4144213"/>
              <a:ext cx="1505685" cy="233481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zh-CN" altLang="en-US" sz="16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月末概结算数据汇总</a:t>
              </a:r>
              <a:endParaRPr lang="zh-CN" alt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4918779" y="4544287"/>
              <a:ext cx="1989370" cy="73268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/>
            <a:p>
              <a:pPr marL="0" indent="0" algn="just">
                <a:lnSpc>
                  <a:spcPct val="150000"/>
                </a:lnSpc>
                <a:buNone/>
              </a:pPr>
              <a:r>
                <a:rPr lang="zh-CN" altLang="en-US" sz="12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        月末，概结算数据结束基本结束，各项目的概结算数据情况需要汇总提供财务和审计审核。</a:t>
              </a:r>
              <a:endParaRPr lang="zh-CN" altLang="en-US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2" name="组合 51"/>
          <p:cNvGrpSpPr/>
          <p:nvPr/>
        </p:nvGrpSpPr>
        <p:grpSpPr bwMode="auto">
          <a:xfrm>
            <a:off x="9165679" y="5084893"/>
            <a:ext cx="3005203" cy="1252902"/>
            <a:chOff x="8768509" y="4144213"/>
            <a:chExt cx="1989370" cy="1188072"/>
          </a:xfrm>
        </p:grpSpPr>
        <p:sp>
          <p:nvSpPr>
            <p:cNvPr id="40" name="文本框 39"/>
            <p:cNvSpPr txBox="1"/>
            <p:nvPr/>
          </p:nvSpPr>
          <p:spPr>
            <a:xfrm>
              <a:off x="8822263" y="4144213"/>
              <a:ext cx="1840281" cy="233481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zh-CN" altLang="en-US" sz="16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配合审计概结算数据报表</a:t>
              </a:r>
              <a:endParaRPr lang="zh-CN" alt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8768509" y="4544287"/>
              <a:ext cx="1989370" cy="787998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/>
            <a:p>
              <a:pPr marL="0" indent="0" algn="just">
                <a:lnSpc>
                  <a:spcPct val="150000"/>
                </a:lnSpc>
                <a:buNone/>
              </a:pPr>
              <a:r>
                <a:rPr lang="zh-CN" altLang="en-US" sz="1200" dirty="0" smtClean="0">
                  <a:solidFill>
                    <a:schemeClr val="bg1">
                      <a:lumMod val="6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        各项目数据，需要安装审计的要求，对项目过程中产生的结算数据进行各维度的审计。</a:t>
              </a:r>
              <a:endParaRPr lang="zh-CN" altLang="en-US" sz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071418" y="2002727"/>
            <a:ext cx="2570706" cy="2569274"/>
            <a:chOff x="728641" y="1205442"/>
            <a:chExt cx="3005233" cy="3003559"/>
          </a:xfrm>
        </p:grpSpPr>
        <p:sp>
          <p:nvSpPr>
            <p:cNvPr id="6" name="椭圆 5"/>
            <p:cNvSpPr/>
            <p:nvPr/>
          </p:nvSpPr>
          <p:spPr bwMode="auto">
            <a:xfrm>
              <a:off x="728641" y="1205442"/>
              <a:ext cx="3005233" cy="300355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" name="椭圆 1"/>
            <p:cNvSpPr/>
            <p:nvPr/>
          </p:nvSpPr>
          <p:spPr>
            <a:xfrm>
              <a:off x="859852" y="1296963"/>
              <a:ext cx="2788466" cy="2788466"/>
            </a:xfrm>
            <a:prstGeom prst="ellipse">
              <a:avLst/>
            </a:prstGeom>
            <a:blipFill dpi="0" rotWithShape="1">
              <a:blip r:embed="rId3" cstate="email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5131412" y="2002727"/>
            <a:ext cx="2570706" cy="2569274"/>
            <a:chOff x="4788635" y="1205442"/>
            <a:chExt cx="3005234" cy="3003559"/>
          </a:xfrm>
        </p:grpSpPr>
        <p:sp>
          <p:nvSpPr>
            <p:cNvPr id="11" name="椭圆 10"/>
            <p:cNvSpPr/>
            <p:nvPr/>
          </p:nvSpPr>
          <p:spPr bwMode="auto">
            <a:xfrm>
              <a:off x="4788635" y="1205442"/>
              <a:ext cx="3005234" cy="300355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4924858" y="1296963"/>
              <a:ext cx="2788466" cy="2788466"/>
            </a:xfrm>
            <a:prstGeom prst="ellipse">
              <a:avLst/>
            </a:prstGeom>
            <a:blipFill dpi="0" rotWithShape="1">
              <a:blip r:embed="rId4" cstate="email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9199669" y="2010984"/>
            <a:ext cx="2554182" cy="2552760"/>
            <a:chOff x="8848630" y="1205442"/>
            <a:chExt cx="3005233" cy="3003559"/>
          </a:xfrm>
        </p:grpSpPr>
        <p:sp>
          <p:nvSpPr>
            <p:cNvPr id="15" name="椭圆 14"/>
            <p:cNvSpPr/>
            <p:nvPr/>
          </p:nvSpPr>
          <p:spPr bwMode="auto">
            <a:xfrm>
              <a:off x="8848630" y="1205442"/>
              <a:ext cx="3005233" cy="300355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8971757" y="1296963"/>
              <a:ext cx="2788466" cy="2788466"/>
            </a:xfrm>
            <a:prstGeom prst="ellipse">
              <a:avLst/>
            </a:prstGeom>
            <a:blipFill dpi="0" rotWithShape="1">
              <a:blip r:embed="rId5" cstate="email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47" name="TextBox 8"/>
          <p:cNvSpPr txBox="1"/>
          <p:nvPr/>
        </p:nvSpPr>
        <p:spPr>
          <a:xfrm>
            <a:off x="609599" y="297529"/>
            <a:ext cx="538772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痛点分析（财务数据多维度审核）</a:t>
            </a:r>
            <a:endParaRPr lang="zh-CN" altLang="en-US" sz="3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806997" y="2278757"/>
            <a:ext cx="4980235" cy="3335646"/>
            <a:chOff x="3232591" y="1968492"/>
            <a:chExt cx="5437977" cy="3642231"/>
          </a:xfrm>
        </p:grpSpPr>
        <p:grpSp>
          <p:nvGrpSpPr>
            <p:cNvPr id="114" name="Group 113"/>
            <p:cNvGrpSpPr/>
            <p:nvPr/>
          </p:nvGrpSpPr>
          <p:grpSpPr>
            <a:xfrm>
              <a:off x="3232591" y="1968492"/>
              <a:ext cx="5424627" cy="3642231"/>
              <a:chOff x="2814100" y="2265723"/>
              <a:chExt cx="6563800" cy="4407100"/>
            </a:xfrm>
          </p:grpSpPr>
          <p:sp>
            <p:nvSpPr>
              <p:cNvPr id="115" name="泪滴形 1"/>
              <p:cNvSpPr/>
              <p:nvPr/>
            </p:nvSpPr>
            <p:spPr>
              <a:xfrm rot="10343435">
                <a:off x="5905548" y="3205317"/>
                <a:ext cx="2477265" cy="2290260"/>
              </a:xfrm>
              <a:custGeom>
                <a:avLst/>
                <a:gdLst/>
                <a:ahLst/>
                <a:cxnLst/>
                <a:rect l="l" t="t" r="r" b="b"/>
                <a:pathLst>
                  <a:path w="5141341" h="5055454">
                    <a:moveTo>
                      <a:pt x="4266139" y="0"/>
                    </a:moveTo>
                    <a:lnTo>
                      <a:pt x="5141341" y="839651"/>
                    </a:lnTo>
                    <a:cubicBezTo>
                      <a:pt x="4913270" y="1480691"/>
                      <a:pt x="4731076" y="2140225"/>
                      <a:pt x="4392488" y="2855214"/>
                    </a:cubicBezTo>
                    <a:cubicBezTo>
                      <a:pt x="3881044" y="4068165"/>
                      <a:pt x="3533182" y="4973967"/>
                      <a:pt x="2196244" y="5051458"/>
                    </a:cubicBezTo>
                    <a:cubicBezTo>
                      <a:pt x="859306" y="5128949"/>
                      <a:pt x="0" y="4068166"/>
                      <a:pt x="0" y="2855214"/>
                    </a:cubicBezTo>
                    <a:cubicBezTo>
                      <a:pt x="0" y="1642262"/>
                      <a:pt x="1040596" y="1027385"/>
                      <a:pt x="2196244" y="658970"/>
                    </a:cubicBezTo>
                    <a:cubicBezTo>
                      <a:pt x="3023077" y="395380"/>
                      <a:pt x="3676191" y="223591"/>
                      <a:pt x="4266139" y="0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127000"/>
              </a:effectLst>
            </p:spPr>
            <p:txBody>
              <a:bodyPr rtlCol="0" anchor="ctr"/>
              <a:lstStyle/>
              <a:p>
                <a:pPr algn="just" defTabSz="837565">
                  <a:lnSpc>
                    <a:spcPct val="120000"/>
                  </a:lnSpc>
                  <a:defRPr/>
                </a:pPr>
                <a:endParaRPr lang="en-US" sz="900" ker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grpSp>
            <p:nvGrpSpPr>
              <p:cNvPr id="116" name="Group 115"/>
              <p:cNvGrpSpPr/>
              <p:nvPr/>
            </p:nvGrpSpPr>
            <p:grpSpPr>
              <a:xfrm>
                <a:off x="2814100" y="2265723"/>
                <a:ext cx="6563800" cy="4407100"/>
                <a:chOff x="2814100" y="2265723"/>
                <a:chExt cx="6563800" cy="4407100"/>
              </a:xfrm>
            </p:grpSpPr>
            <p:sp>
              <p:nvSpPr>
                <p:cNvPr id="117" name="泪滴形 1"/>
                <p:cNvSpPr/>
                <p:nvPr/>
              </p:nvSpPr>
              <p:spPr>
                <a:xfrm rot="6787574">
                  <a:off x="4485117" y="2915181"/>
                  <a:ext cx="2477265" cy="229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1341" h="5055454">
                      <a:moveTo>
                        <a:pt x="4266139" y="0"/>
                      </a:moveTo>
                      <a:lnTo>
                        <a:pt x="5141341" y="839651"/>
                      </a:lnTo>
                      <a:cubicBezTo>
                        <a:pt x="4913270" y="1480691"/>
                        <a:pt x="4731076" y="2140225"/>
                        <a:pt x="4392488" y="2855214"/>
                      </a:cubicBezTo>
                      <a:cubicBezTo>
                        <a:pt x="3881044" y="4068165"/>
                        <a:pt x="3533182" y="4973967"/>
                        <a:pt x="2196244" y="5051458"/>
                      </a:cubicBezTo>
                      <a:cubicBezTo>
                        <a:pt x="859306" y="5128949"/>
                        <a:pt x="0" y="4068166"/>
                        <a:pt x="0" y="2855214"/>
                      </a:cubicBezTo>
                      <a:cubicBezTo>
                        <a:pt x="0" y="1642262"/>
                        <a:pt x="1040596" y="1027385"/>
                        <a:pt x="2196244" y="658970"/>
                      </a:cubicBezTo>
                      <a:cubicBezTo>
                        <a:pt x="3023077" y="395380"/>
                        <a:pt x="3676191" y="223591"/>
                        <a:pt x="4266139" y="0"/>
                      </a:cubicBezTo>
                      <a:close/>
                    </a:path>
                  </a:pathLst>
                </a:custGeom>
                <a:solidFill>
                  <a:schemeClr val="accent4">
                    <a:lumMod val="75000"/>
                  </a:schemeClr>
                </a:solidFill>
                <a:ln w="25400" cap="flat" cmpd="sng" algn="ctr">
                  <a:noFill/>
                  <a:prstDash val="solid"/>
                </a:ln>
                <a:effectLst>
                  <a:softEdge rad="127000"/>
                </a:effectLst>
              </p:spPr>
              <p:txBody>
                <a:bodyPr rtlCol="0" anchor="ctr"/>
                <a:lstStyle/>
                <a:p>
                  <a:pPr algn="just" defTabSz="837565">
                    <a:lnSpc>
                      <a:spcPct val="120000"/>
                    </a:lnSpc>
                    <a:defRPr/>
                  </a:pPr>
                  <a:endParaRPr lang="en-US" sz="900" kern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18" name="泪滴形 1"/>
                <p:cNvSpPr/>
                <p:nvPr/>
              </p:nvSpPr>
              <p:spPr>
                <a:xfrm rot="3472831">
                  <a:off x="3369184" y="3784807"/>
                  <a:ext cx="2477265" cy="229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1341" h="5055454">
                      <a:moveTo>
                        <a:pt x="4266139" y="0"/>
                      </a:moveTo>
                      <a:lnTo>
                        <a:pt x="5141341" y="839651"/>
                      </a:lnTo>
                      <a:cubicBezTo>
                        <a:pt x="4913270" y="1480691"/>
                        <a:pt x="4731076" y="2140225"/>
                        <a:pt x="4392488" y="2855214"/>
                      </a:cubicBezTo>
                      <a:cubicBezTo>
                        <a:pt x="3881044" y="4068165"/>
                        <a:pt x="3533182" y="4973967"/>
                        <a:pt x="2196244" y="5051458"/>
                      </a:cubicBezTo>
                      <a:cubicBezTo>
                        <a:pt x="859306" y="5128949"/>
                        <a:pt x="0" y="4068166"/>
                        <a:pt x="0" y="2855214"/>
                      </a:cubicBezTo>
                      <a:cubicBezTo>
                        <a:pt x="0" y="1642262"/>
                        <a:pt x="1040596" y="1027385"/>
                        <a:pt x="2196244" y="658970"/>
                      </a:cubicBezTo>
                      <a:cubicBezTo>
                        <a:pt x="3023077" y="395380"/>
                        <a:pt x="3676191" y="223591"/>
                        <a:pt x="4266139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 w="25400" cap="flat" cmpd="sng" algn="ctr">
                  <a:noFill/>
                  <a:prstDash val="solid"/>
                </a:ln>
                <a:effectLst>
                  <a:softEdge rad="127000"/>
                </a:effectLst>
              </p:spPr>
              <p:txBody>
                <a:bodyPr rtlCol="0" anchor="ctr"/>
                <a:lstStyle/>
                <a:p>
                  <a:pPr algn="just" defTabSz="837565">
                    <a:lnSpc>
                      <a:spcPct val="120000"/>
                    </a:lnSpc>
                    <a:defRPr/>
                  </a:pPr>
                  <a:endParaRPr lang="en-US" sz="900" kern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grpSp>
              <p:nvGrpSpPr>
                <p:cNvPr id="119" name="Group 118"/>
                <p:cNvGrpSpPr/>
                <p:nvPr/>
              </p:nvGrpSpPr>
              <p:grpSpPr>
                <a:xfrm>
                  <a:off x="2814100" y="2265723"/>
                  <a:ext cx="6563800" cy="4407100"/>
                  <a:chOff x="2814100" y="2265723"/>
                  <a:chExt cx="6563800" cy="4407100"/>
                </a:xfrm>
              </p:grpSpPr>
              <p:sp>
                <p:nvSpPr>
                  <p:cNvPr id="122" name="泪滴形 1"/>
                  <p:cNvSpPr/>
                  <p:nvPr/>
                </p:nvSpPr>
                <p:spPr>
                  <a:xfrm rot="13192496">
                    <a:off x="6462030" y="3665645"/>
                    <a:ext cx="2915870" cy="28671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41341" h="5055454">
                        <a:moveTo>
                          <a:pt x="4266139" y="0"/>
                        </a:moveTo>
                        <a:lnTo>
                          <a:pt x="5141341" y="839651"/>
                        </a:lnTo>
                        <a:cubicBezTo>
                          <a:pt x="4913270" y="1480691"/>
                          <a:pt x="4731076" y="2140225"/>
                          <a:pt x="4392488" y="2855214"/>
                        </a:cubicBezTo>
                        <a:cubicBezTo>
                          <a:pt x="3881044" y="4068165"/>
                          <a:pt x="3533182" y="4973967"/>
                          <a:pt x="2196244" y="5051458"/>
                        </a:cubicBezTo>
                        <a:cubicBezTo>
                          <a:pt x="859306" y="5128949"/>
                          <a:pt x="0" y="4068166"/>
                          <a:pt x="0" y="2855214"/>
                        </a:cubicBezTo>
                        <a:cubicBezTo>
                          <a:pt x="0" y="1642262"/>
                          <a:pt x="1040596" y="1027385"/>
                          <a:pt x="2196244" y="658970"/>
                        </a:cubicBezTo>
                        <a:cubicBezTo>
                          <a:pt x="3023077" y="395380"/>
                          <a:pt x="3676191" y="223591"/>
                          <a:pt x="4266139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just" defTabSz="837565">
                      <a:lnSpc>
                        <a:spcPct val="120000"/>
                      </a:lnSpc>
                      <a:defRPr/>
                    </a:pPr>
                    <a:endParaRPr lang="en-US" sz="900" kern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ea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123" name="泪滴形 1"/>
                  <p:cNvSpPr/>
                  <p:nvPr/>
                </p:nvSpPr>
                <p:spPr>
                  <a:xfrm rot="10111243">
                    <a:off x="5582872" y="2468369"/>
                    <a:ext cx="2915869" cy="28671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41341" h="5055454">
                        <a:moveTo>
                          <a:pt x="4266139" y="0"/>
                        </a:moveTo>
                        <a:lnTo>
                          <a:pt x="5141341" y="839651"/>
                        </a:lnTo>
                        <a:cubicBezTo>
                          <a:pt x="4913270" y="1480691"/>
                          <a:pt x="4731076" y="2140225"/>
                          <a:pt x="4392488" y="2855214"/>
                        </a:cubicBezTo>
                        <a:cubicBezTo>
                          <a:pt x="3881044" y="4068165"/>
                          <a:pt x="3533182" y="4973967"/>
                          <a:pt x="2196244" y="5051458"/>
                        </a:cubicBezTo>
                        <a:cubicBezTo>
                          <a:pt x="859306" y="5128949"/>
                          <a:pt x="0" y="4068166"/>
                          <a:pt x="0" y="2855214"/>
                        </a:cubicBezTo>
                        <a:cubicBezTo>
                          <a:pt x="0" y="1642262"/>
                          <a:pt x="1040596" y="1027385"/>
                          <a:pt x="2196244" y="658970"/>
                        </a:cubicBezTo>
                        <a:cubicBezTo>
                          <a:pt x="3023077" y="395380"/>
                          <a:pt x="3676191" y="223591"/>
                          <a:pt x="4266139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just" defTabSz="837565">
                      <a:lnSpc>
                        <a:spcPct val="120000"/>
                      </a:lnSpc>
                      <a:defRPr/>
                    </a:pPr>
                    <a:endParaRPr lang="en-US" sz="900" kern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ea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124" name="泪滴形 1"/>
                  <p:cNvSpPr/>
                  <p:nvPr/>
                </p:nvSpPr>
                <p:spPr>
                  <a:xfrm rot="6430905">
                    <a:off x="3833458" y="2290078"/>
                    <a:ext cx="2915869" cy="28671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41341" h="5055454">
                        <a:moveTo>
                          <a:pt x="4266139" y="0"/>
                        </a:moveTo>
                        <a:lnTo>
                          <a:pt x="5141341" y="839651"/>
                        </a:lnTo>
                        <a:cubicBezTo>
                          <a:pt x="4913270" y="1480691"/>
                          <a:pt x="4731076" y="2140225"/>
                          <a:pt x="4392488" y="2855214"/>
                        </a:cubicBezTo>
                        <a:cubicBezTo>
                          <a:pt x="3881044" y="4068165"/>
                          <a:pt x="3533182" y="4973967"/>
                          <a:pt x="2196244" y="5051458"/>
                        </a:cubicBezTo>
                        <a:cubicBezTo>
                          <a:pt x="859306" y="5128949"/>
                          <a:pt x="0" y="4068166"/>
                          <a:pt x="0" y="2855214"/>
                        </a:cubicBezTo>
                        <a:cubicBezTo>
                          <a:pt x="0" y="1642262"/>
                          <a:pt x="1040596" y="1027385"/>
                          <a:pt x="2196244" y="658970"/>
                        </a:cubicBezTo>
                        <a:cubicBezTo>
                          <a:pt x="3023077" y="395380"/>
                          <a:pt x="3676191" y="223591"/>
                          <a:pt x="4266139" y="0"/>
                        </a:cubicBezTo>
                        <a:close/>
                      </a:path>
                    </a:pathLst>
                  </a:custGeom>
                  <a:solidFill>
                    <a:srgbClr val="FF9900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just" defTabSz="837565">
                      <a:lnSpc>
                        <a:spcPct val="120000"/>
                      </a:lnSpc>
                      <a:defRPr/>
                    </a:pPr>
                    <a:endParaRPr lang="en-US" sz="900" kern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ea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125" name="泪滴形 1"/>
                  <p:cNvSpPr/>
                  <p:nvPr/>
                </p:nvSpPr>
                <p:spPr>
                  <a:xfrm rot="3031563">
                    <a:off x="2789746" y="3781309"/>
                    <a:ext cx="2915868" cy="28671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41341" h="5055454">
                        <a:moveTo>
                          <a:pt x="4266139" y="0"/>
                        </a:moveTo>
                        <a:lnTo>
                          <a:pt x="5141341" y="839651"/>
                        </a:lnTo>
                        <a:cubicBezTo>
                          <a:pt x="4913270" y="1480691"/>
                          <a:pt x="4731076" y="2140225"/>
                          <a:pt x="4392488" y="2855214"/>
                        </a:cubicBezTo>
                        <a:cubicBezTo>
                          <a:pt x="3881044" y="4068165"/>
                          <a:pt x="3533182" y="4973967"/>
                          <a:pt x="2196244" y="5051458"/>
                        </a:cubicBezTo>
                        <a:cubicBezTo>
                          <a:pt x="859306" y="5128949"/>
                          <a:pt x="0" y="4068166"/>
                          <a:pt x="0" y="2855214"/>
                        </a:cubicBezTo>
                        <a:cubicBezTo>
                          <a:pt x="0" y="1642262"/>
                          <a:pt x="1040596" y="1027385"/>
                          <a:pt x="2196244" y="658970"/>
                        </a:cubicBezTo>
                        <a:cubicBezTo>
                          <a:pt x="3023077" y="395380"/>
                          <a:pt x="3676191" y="223591"/>
                          <a:pt x="426613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5400" cap="flat" cmpd="sng" algn="ctr">
                    <a:noFill/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just" defTabSz="837565">
                      <a:lnSpc>
                        <a:spcPct val="120000"/>
                      </a:lnSpc>
                      <a:defRPr/>
                    </a:pPr>
                    <a:endParaRPr lang="en-US" sz="900" kern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ea"/>
                      <a:sym typeface="Arial" panose="020B0604020202020204" pitchFamily="34" charset="0"/>
                    </a:endParaRPr>
                  </a:p>
                </p:txBody>
              </p:sp>
              <p:sp>
                <p:nvSpPr>
                  <p:cNvPr id="126" name="椭圆 30"/>
                  <p:cNvSpPr/>
                  <p:nvPr/>
                </p:nvSpPr>
                <p:spPr>
                  <a:xfrm rot="19870947">
                    <a:off x="5859728" y="5019672"/>
                    <a:ext cx="648361" cy="648360"/>
                  </a:xfrm>
                  <a:prstGeom prst="ellipse">
                    <a:avLst/>
                  </a:prstGeom>
                  <a:solidFill>
                    <a:schemeClr val="bg2"/>
                  </a:solidFill>
                  <a:ln w="295275" cap="flat" cmpd="sng" algn="ctr">
                    <a:solidFill>
                      <a:schemeClr val="tx2"/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algn="just" defTabSz="837565">
                      <a:lnSpc>
                        <a:spcPct val="120000"/>
                      </a:lnSpc>
                      <a:defRPr/>
                    </a:pPr>
                    <a:endParaRPr lang="en-US" sz="900" kern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ea"/>
                      <a:sym typeface="Arial" panose="020B0604020202020204" pitchFamily="34" charset="0"/>
                    </a:endParaRPr>
                  </a:p>
                </p:txBody>
              </p:sp>
            </p:grpSp>
          </p:grpSp>
        </p:grpSp>
        <p:sp>
          <p:nvSpPr>
            <p:cNvPr id="131" name="AutoShape 59"/>
            <p:cNvSpPr/>
            <p:nvPr/>
          </p:nvSpPr>
          <p:spPr bwMode="auto">
            <a:xfrm>
              <a:off x="4918729" y="2285167"/>
              <a:ext cx="384412" cy="383755"/>
            </a:xfrm>
            <a:custGeom>
              <a:avLst/>
              <a:gdLst>
                <a:gd name="T0" fmla="+- 0 10794 23"/>
                <a:gd name="T1" fmla="*/ T0 w 21543"/>
                <a:gd name="T2" fmla="*/ 10800 h 21600"/>
                <a:gd name="T3" fmla="+- 0 10794 23"/>
                <a:gd name="T4" fmla="*/ T3 w 21543"/>
                <a:gd name="T5" fmla="*/ 10800 h 21600"/>
                <a:gd name="T6" fmla="+- 0 10794 23"/>
                <a:gd name="T7" fmla="*/ T6 w 21543"/>
                <a:gd name="T8" fmla="*/ 10800 h 21600"/>
                <a:gd name="T9" fmla="+- 0 10794 23"/>
                <a:gd name="T10" fmla="*/ T9 w 21543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43" h="21600">
                  <a:moveTo>
                    <a:pt x="16976" y="19986"/>
                  </a:moveTo>
                  <a:lnTo>
                    <a:pt x="11226" y="17680"/>
                  </a:lnTo>
                  <a:cubicBezTo>
                    <a:pt x="11088" y="17626"/>
                    <a:pt x="10946" y="17608"/>
                    <a:pt x="10806" y="17600"/>
                  </a:cubicBezTo>
                  <a:lnTo>
                    <a:pt x="19660" y="3837"/>
                  </a:lnTo>
                  <a:cubicBezTo>
                    <a:pt x="19660" y="3837"/>
                    <a:pt x="16976" y="19986"/>
                    <a:pt x="16976" y="19986"/>
                  </a:cubicBezTo>
                  <a:close/>
                  <a:moveTo>
                    <a:pt x="6859" y="16244"/>
                  </a:moveTo>
                  <a:cubicBezTo>
                    <a:pt x="6858" y="16242"/>
                    <a:pt x="6855" y="16240"/>
                    <a:pt x="6854" y="16238"/>
                  </a:cubicBezTo>
                  <a:lnTo>
                    <a:pt x="19606" y="2552"/>
                  </a:lnTo>
                  <a:lnTo>
                    <a:pt x="8735" y="19536"/>
                  </a:lnTo>
                  <a:cubicBezTo>
                    <a:pt x="8735" y="19536"/>
                    <a:pt x="6859" y="16244"/>
                    <a:pt x="6859" y="16244"/>
                  </a:cubicBezTo>
                  <a:close/>
                  <a:moveTo>
                    <a:pt x="2111" y="14024"/>
                  </a:moveTo>
                  <a:lnTo>
                    <a:pt x="17712" y="3595"/>
                  </a:lnTo>
                  <a:lnTo>
                    <a:pt x="6369" y="15770"/>
                  </a:lnTo>
                  <a:cubicBezTo>
                    <a:pt x="6309" y="15734"/>
                    <a:pt x="6256" y="15687"/>
                    <a:pt x="6190" y="15660"/>
                  </a:cubicBezTo>
                  <a:cubicBezTo>
                    <a:pt x="6190" y="15660"/>
                    <a:pt x="2111" y="14024"/>
                    <a:pt x="2111" y="14024"/>
                  </a:cubicBezTo>
                  <a:close/>
                  <a:moveTo>
                    <a:pt x="21234" y="108"/>
                  </a:moveTo>
                  <a:cubicBezTo>
                    <a:pt x="21123" y="35"/>
                    <a:pt x="20996" y="0"/>
                    <a:pt x="20868" y="0"/>
                  </a:cubicBezTo>
                  <a:cubicBezTo>
                    <a:pt x="20738" y="0"/>
                    <a:pt x="20608" y="36"/>
                    <a:pt x="20495" y="113"/>
                  </a:cubicBezTo>
                  <a:lnTo>
                    <a:pt x="299" y="13613"/>
                  </a:lnTo>
                  <a:cubicBezTo>
                    <a:pt x="91" y="13751"/>
                    <a:pt x="-23" y="13995"/>
                    <a:pt x="3" y="14244"/>
                  </a:cubicBezTo>
                  <a:cubicBezTo>
                    <a:pt x="28" y="14494"/>
                    <a:pt x="190" y="14708"/>
                    <a:pt x="422" y="14801"/>
                  </a:cubicBezTo>
                  <a:lnTo>
                    <a:pt x="5689" y="16914"/>
                  </a:lnTo>
                  <a:lnTo>
                    <a:pt x="8166" y="21259"/>
                  </a:lnTo>
                  <a:cubicBezTo>
                    <a:pt x="8284" y="21468"/>
                    <a:pt x="8505" y="21597"/>
                    <a:pt x="8743" y="21599"/>
                  </a:cubicBezTo>
                  <a:lnTo>
                    <a:pt x="8751" y="21599"/>
                  </a:lnTo>
                  <a:cubicBezTo>
                    <a:pt x="8987" y="21599"/>
                    <a:pt x="9206" y="21474"/>
                    <a:pt x="9328" y="21271"/>
                  </a:cubicBezTo>
                  <a:lnTo>
                    <a:pt x="10726" y="18934"/>
                  </a:lnTo>
                  <a:lnTo>
                    <a:pt x="17253" y="21551"/>
                  </a:lnTo>
                  <a:cubicBezTo>
                    <a:pt x="17332" y="21584"/>
                    <a:pt x="17418" y="21599"/>
                    <a:pt x="17502" y="21599"/>
                  </a:cubicBezTo>
                  <a:cubicBezTo>
                    <a:pt x="17617" y="21599"/>
                    <a:pt x="17731" y="21571"/>
                    <a:pt x="17832" y="21512"/>
                  </a:cubicBezTo>
                  <a:cubicBezTo>
                    <a:pt x="18010" y="21412"/>
                    <a:pt x="18133" y="21238"/>
                    <a:pt x="18167" y="21035"/>
                  </a:cubicBezTo>
                  <a:lnTo>
                    <a:pt x="21533" y="785"/>
                  </a:lnTo>
                  <a:cubicBezTo>
                    <a:pt x="21576" y="520"/>
                    <a:pt x="21459" y="254"/>
                    <a:pt x="21234" y="10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7447" tIns="17447" rIns="17447" bIns="17447" anchor="ctr"/>
            <a:lstStyle/>
            <a:p>
              <a:pPr algn="just" defTabSz="209550" hangingPunct="0">
                <a:lnSpc>
                  <a:spcPct val="120000"/>
                </a:lnSpc>
              </a:pPr>
              <a:endParaRPr lang="en-US" sz="90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32" name="AutoShape 112"/>
            <p:cNvSpPr/>
            <p:nvPr/>
          </p:nvSpPr>
          <p:spPr bwMode="auto">
            <a:xfrm>
              <a:off x="3999194" y="3820418"/>
              <a:ext cx="383755" cy="384412"/>
            </a:xfrm>
            <a:custGeom>
              <a:avLst/>
              <a:gdLst>
                <a:gd name="T0" fmla="*/ 10510 w 21020"/>
                <a:gd name="T1" fmla="*/ 10800 h 21600"/>
                <a:gd name="T2" fmla="*/ 10510 w 21020"/>
                <a:gd name="T3" fmla="*/ 10800 h 21600"/>
                <a:gd name="T4" fmla="*/ 10510 w 21020"/>
                <a:gd name="T5" fmla="*/ 10800 h 21600"/>
                <a:gd name="T6" fmla="*/ 10510 w 2102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20" h="21600">
                  <a:moveTo>
                    <a:pt x="18846" y="7946"/>
                  </a:moveTo>
                  <a:lnTo>
                    <a:pt x="17740" y="9091"/>
                  </a:lnTo>
                  <a:cubicBezTo>
                    <a:pt x="17740" y="8939"/>
                    <a:pt x="17758" y="8792"/>
                    <a:pt x="17744" y="8636"/>
                  </a:cubicBezTo>
                  <a:cubicBezTo>
                    <a:pt x="17629" y="7331"/>
                    <a:pt x="17036" y="6068"/>
                    <a:pt x="16074" y="5080"/>
                  </a:cubicBezTo>
                  <a:cubicBezTo>
                    <a:pt x="15004" y="3980"/>
                    <a:pt x="13585" y="3348"/>
                    <a:pt x="12180" y="3345"/>
                  </a:cubicBezTo>
                  <a:lnTo>
                    <a:pt x="13268" y="2218"/>
                  </a:lnTo>
                  <a:cubicBezTo>
                    <a:pt x="13812" y="1659"/>
                    <a:pt x="14572" y="1350"/>
                    <a:pt x="15403" y="1350"/>
                  </a:cubicBezTo>
                  <a:cubicBezTo>
                    <a:pt x="16460" y="1350"/>
                    <a:pt x="17546" y="1840"/>
                    <a:pt x="18381" y="2696"/>
                  </a:cubicBezTo>
                  <a:cubicBezTo>
                    <a:pt x="19165" y="3500"/>
                    <a:pt x="19631" y="4499"/>
                    <a:pt x="19698" y="5510"/>
                  </a:cubicBezTo>
                  <a:cubicBezTo>
                    <a:pt x="19760" y="6453"/>
                    <a:pt x="19457" y="7317"/>
                    <a:pt x="18846" y="7946"/>
                  </a:cubicBezTo>
                  <a:moveTo>
                    <a:pt x="5828" y="19329"/>
                  </a:moveTo>
                  <a:cubicBezTo>
                    <a:pt x="5813" y="18424"/>
                    <a:pt x="5454" y="17481"/>
                    <a:pt x="4730" y="16739"/>
                  </a:cubicBezTo>
                  <a:cubicBezTo>
                    <a:pt x="4046" y="16034"/>
                    <a:pt x="3150" y="15628"/>
                    <a:pt x="2257" y="15592"/>
                  </a:cubicBezTo>
                  <a:lnTo>
                    <a:pt x="2911" y="13157"/>
                  </a:lnTo>
                  <a:cubicBezTo>
                    <a:pt x="2959" y="12995"/>
                    <a:pt x="3052" y="12835"/>
                    <a:pt x="3168" y="12695"/>
                  </a:cubicBezTo>
                  <a:cubicBezTo>
                    <a:pt x="4485" y="11726"/>
                    <a:pt x="6512" y="12012"/>
                    <a:pt x="7920" y="13460"/>
                  </a:cubicBezTo>
                  <a:cubicBezTo>
                    <a:pt x="9409" y="14990"/>
                    <a:pt x="9639" y="17230"/>
                    <a:pt x="8492" y="18568"/>
                  </a:cubicBezTo>
                  <a:cubicBezTo>
                    <a:pt x="8416" y="18609"/>
                    <a:pt x="8339" y="18648"/>
                    <a:pt x="8256" y="18675"/>
                  </a:cubicBezTo>
                  <a:cubicBezTo>
                    <a:pt x="8256" y="18675"/>
                    <a:pt x="5828" y="19329"/>
                    <a:pt x="5828" y="19329"/>
                  </a:cubicBezTo>
                  <a:close/>
                  <a:moveTo>
                    <a:pt x="2737" y="20164"/>
                  </a:moveTo>
                  <a:cubicBezTo>
                    <a:pt x="2665" y="20181"/>
                    <a:pt x="2443" y="20239"/>
                    <a:pt x="2291" y="20249"/>
                  </a:cubicBezTo>
                  <a:cubicBezTo>
                    <a:pt x="1751" y="20244"/>
                    <a:pt x="1313" y="19792"/>
                    <a:pt x="1313" y="19237"/>
                  </a:cubicBezTo>
                  <a:cubicBezTo>
                    <a:pt x="1321" y="19124"/>
                    <a:pt x="1365" y="18929"/>
                    <a:pt x="1380" y="18857"/>
                  </a:cubicBezTo>
                  <a:lnTo>
                    <a:pt x="2071" y="16283"/>
                  </a:lnTo>
                  <a:cubicBezTo>
                    <a:pt x="2822" y="16261"/>
                    <a:pt x="3630" y="16562"/>
                    <a:pt x="4265" y="17215"/>
                  </a:cubicBezTo>
                  <a:cubicBezTo>
                    <a:pt x="4911" y="17878"/>
                    <a:pt x="5214" y="18725"/>
                    <a:pt x="5181" y="19504"/>
                  </a:cubicBezTo>
                  <a:cubicBezTo>
                    <a:pt x="5181" y="19504"/>
                    <a:pt x="2737" y="20164"/>
                    <a:pt x="2737" y="20164"/>
                  </a:cubicBezTo>
                  <a:close/>
                  <a:moveTo>
                    <a:pt x="6888" y="11179"/>
                  </a:moveTo>
                  <a:cubicBezTo>
                    <a:pt x="6280" y="10927"/>
                    <a:pt x="5642" y="10783"/>
                    <a:pt x="5004" y="10774"/>
                  </a:cubicBezTo>
                  <a:lnTo>
                    <a:pt x="10063" y="5536"/>
                  </a:lnTo>
                  <a:cubicBezTo>
                    <a:pt x="10838" y="4759"/>
                    <a:pt x="11966" y="4536"/>
                    <a:pt x="13077" y="4819"/>
                  </a:cubicBezTo>
                  <a:cubicBezTo>
                    <a:pt x="13077" y="4819"/>
                    <a:pt x="6888" y="11179"/>
                    <a:pt x="6888" y="11179"/>
                  </a:cubicBezTo>
                  <a:close/>
                  <a:moveTo>
                    <a:pt x="9717" y="13672"/>
                  </a:moveTo>
                  <a:cubicBezTo>
                    <a:pt x="9473" y="13258"/>
                    <a:pt x="9194" y="12859"/>
                    <a:pt x="8848" y="12505"/>
                  </a:cubicBezTo>
                  <a:cubicBezTo>
                    <a:pt x="8447" y="12093"/>
                    <a:pt x="7986" y="11770"/>
                    <a:pt x="7507" y="11498"/>
                  </a:cubicBezTo>
                  <a:lnTo>
                    <a:pt x="13767" y="5064"/>
                  </a:lnTo>
                  <a:cubicBezTo>
                    <a:pt x="14259" y="5288"/>
                    <a:pt x="14729" y="5607"/>
                    <a:pt x="15145" y="6035"/>
                  </a:cubicBezTo>
                  <a:cubicBezTo>
                    <a:pt x="15500" y="6398"/>
                    <a:pt x="15775" y="6806"/>
                    <a:pt x="15987" y="7229"/>
                  </a:cubicBezTo>
                  <a:cubicBezTo>
                    <a:pt x="15987" y="7229"/>
                    <a:pt x="9717" y="13672"/>
                    <a:pt x="9717" y="13672"/>
                  </a:cubicBezTo>
                  <a:close/>
                  <a:moveTo>
                    <a:pt x="10519" y="16061"/>
                  </a:moveTo>
                  <a:cubicBezTo>
                    <a:pt x="10465" y="15452"/>
                    <a:pt x="10298" y="14854"/>
                    <a:pt x="10047" y="14288"/>
                  </a:cubicBezTo>
                  <a:lnTo>
                    <a:pt x="16257" y="7906"/>
                  </a:lnTo>
                  <a:cubicBezTo>
                    <a:pt x="16637" y="9140"/>
                    <a:pt x="16442" y="10429"/>
                    <a:pt x="15610" y="11284"/>
                  </a:cubicBezTo>
                  <a:cubicBezTo>
                    <a:pt x="15604" y="11290"/>
                    <a:pt x="15598" y="11293"/>
                    <a:pt x="15593" y="11298"/>
                  </a:cubicBezTo>
                  <a:lnTo>
                    <a:pt x="15602" y="11306"/>
                  </a:lnTo>
                  <a:lnTo>
                    <a:pt x="10525" y="16565"/>
                  </a:lnTo>
                  <a:cubicBezTo>
                    <a:pt x="10527" y="16397"/>
                    <a:pt x="10534" y="16232"/>
                    <a:pt x="10519" y="16061"/>
                  </a:cubicBezTo>
                  <a:moveTo>
                    <a:pt x="19308" y="1741"/>
                  </a:moveTo>
                  <a:cubicBezTo>
                    <a:pt x="18228" y="632"/>
                    <a:pt x="16805" y="0"/>
                    <a:pt x="15403" y="0"/>
                  </a:cubicBezTo>
                  <a:cubicBezTo>
                    <a:pt x="14220" y="0"/>
                    <a:pt x="13131" y="450"/>
                    <a:pt x="12335" y="1266"/>
                  </a:cubicBezTo>
                  <a:lnTo>
                    <a:pt x="9138" y="4577"/>
                  </a:lnTo>
                  <a:cubicBezTo>
                    <a:pt x="9129" y="4585"/>
                    <a:pt x="9118" y="4592"/>
                    <a:pt x="9108" y="4602"/>
                  </a:cubicBezTo>
                  <a:cubicBezTo>
                    <a:pt x="9103" y="4608"/>
                    <a:pt x="9100" y="4614"/>
                    <a:pt x="9095" y="4620"/>
                  </a:cubicBezTo>
                  <a:lnTo>
                    <a:pt x="9096" y="4621"/>
                  </a:lnTo>
                  <a:lnTo>
                    <a:pt x="2310" y="11647"/>
                  </a:lnTo>
                  <a:cubicBezTo>
                    <a:pt x="1998" y="11966"/>
                    <a:pt x="1771" y="12364"/>
                    <a:pt x="1645" y="12797"/>
                  </a:cubicBezTo>
                  <a:lnTo>
                    <a:pt x="102" y="18541"/>
                  </a:lnTo>
                  <a:cubicBezTo>
                    <a:pt x="100" y="18557"/>
                    <a:pt x="0" y="19008"/>
                    <a:pt x="0" y="19237"/>
                  </a:cubicBezTo>
                  <a:cubicBezTo>
                    <a:pt x="0" y="20541"/>
                    <a:pt x="1030" y="21599"/>
                    <a:pt x="2302" y="21599"/>
                  </a:cubicBezTo>
                  <a:cubicBezTo>
                    <a:pt x="2554" y="21599"/>
                    <a:pt x="3044" y="21475"/>
                    <a:pt x="3062" y="21473"/>
                  </a:cubicBezTo>
                  <a:lnTo>
                    <a:pt x="8630" y="19969"/>
                  </a:lnTo>
                  <a:cubicBezTo>
                    <a:pt x="9054" y="19839"/>
                    <a:pt x="9439" y="19604"/>
                    <a:pt x="9750" y="19283"/>
                  </a:cubicBezTo>
                  <a:lnTo>
                    <a:pt x="19776" y="8899"/>
                  </a:lnTo>
                  <a:cubicBezTo>
                    <a:pt x="21600" y="7023"/>
                    <a:pt x="21394" y="3881"/>
                    <a:pt x="19308" y="174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7447" tIns="17447" rIns="17447" bIns="17447" anchor="ctr"/>
            <a:lstStyle/>
            <a:p>
              <a:pPr algn="just" defTabSz="209550" hangingPunct="0">
                <a:lnSpc>
                  <a:spcPct val="120000"/>
                </a:lnSpc>
              </a:pPr>
              <a:endParaRPr lang="en-US" sz="9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grpSp>
          <p:nvGrpSpPr>
            <p:cNvPr id="133" name="Group 132"/>
            <p:cNvGrpSpPr/>
            <p:nvPr/>
          </p:nvGrpSpPr>
          <p:grpSpPr>
            <a:xfrm>
              <a:off x="6843607" y="2534299"/>
              <a:ext cx="384412" cy="323404"/>
              <a:chOff x="5368132" y="2625725"/>
              <a:chExt cx="465138" cy="391319"/>
            </a:xfrm>
            <a:solidFill>
              <a:schemeClr val="bg2"/>
            </a:solidFill>
          </p:grpSpPr>
          <p:sp>
            <p:nvSpPr>
              <p:cNvPr id="134" name="AutoShape 120"/>
              <p:cNvSpPr/>
              <p:nvPr/>
            </p:nvSpPr>
            <p:spPr bwMode="auto">
              <a:xfrm>
                <a:off x="5484813" y="2727325"/>
                <a:ext cx="231775" cy="231775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135" name="AutoShape 121"/>
              <p:cNvSpPr/>
              <p:nvPr/>
            </p:nvSpPr>
            <p:spPr bwMode="auto">
              <a:xfrm>
                <a:off x="5542757" y="2785269"/>
                <a:ext cx="65088" cy="65088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136" name="AutoShape 122"/>
              <p:cNvSpPr/>
              <p:nvPr/>
            </p:nvSpPr>
            <p:spPr bwMode="auto">
              <a:xfrm>
                <a:off x="5368132" y="2625725"/>
                <a:ext cx="465138" cy="391319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7681436" y="3866045"/>
              <a:ext cx="383755" cy="383755"/>
              <a:chOff x="4439444" y="2582069"/>
              <a:chExt cx="464344" cy="464344"/>
            </a:xfrm>
            <a:solidFill>
              <a:schemeClr val="bg2"/>
            </a:solidFill>
          </p:grpSpPr>
          <p:sp>
            <p:nvSpPr>
              <p:cNvPr id="138" name="AutoShape 123"/>
              <p:cNvSpPr/>
              <p:nvPr/>
            </p:nvSpPr>
            <p:spPr bwMode="auto">
              <a:xfrm>
                <a:off x="4439444" y="2582069"/>
                <a:ext cx="464344" cy="464344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8180" y="12132"/>
                    </a:moveTo>
                    <a:cubicBezTo>
                      <a:pt x="17710" y="12226"/>
                      <a:pt x="17327" y="12561"/>
                      <a:pt x="17170" y="13012"/>
                    </a:cubicBezTo>
                    <a:cubicBezTo>
                      <a:pt x="17083" y="13261"/>
                      <a:pt x="16981" y="13503"/>
                      <a:pt x="16868" y="13738"/>
                    </a:cubicBezTo>
                    <a:cubicBezTo>
                      <a:pt x="16658" y="14169"/>
                      <a:pt x="16694" y="14677"/>
                      <a:pt x="16959" y="15075"/>
                    </a:cubicBezTo>
                    <a:lnTo>
                      <a:pt x="18131" y="16833"/>
                    </a:lnTo>
                    <a:lnTo>
                      <a:pt x="16832" y="18132"/>
                    </a:lnTo>
                    <a:lnTo>
                      <a:pt x="15075" y="16960"/>
                    </a:lnTo>
                    <a:cubicBezTo>
                      <a:pt x="14850" y="16810"/>
                      <a:pt x="14589" y="16733"/>
                      <a:pt x="14326" y="16733"/>
                    </a:cubicBezTo>
                    <a:cubicBezTo>
                      <a:pt x="14126" y="16733"/>
                      <a:pt x="13924" y="16778"/>
                      <a:pt x="13738" y="16868"/>
                    </a:cubicBezTo>
                    <a:cubicBezTo>
                      <a:pt x="13504" y="16981"/>
                      <a:pt x="13262" y="17083"/>
                      <a:pt x="13012" y="17170"/>
                    </a:cubicBezTo>
                    <a:cubicBezTo>
                      <a:pt x="12561" y="17327"/>
                      <a:pt x="12226" y="17712"/>
                      <a:pt x="12133" y="18180"/>
                    </a:cubicBezTo>
                    <a:lnTo>
                      <a:pt x="11717" y="20249"/>
                    </a:lnTo>
                    <a:lnTo>
                      <a:pt x="9881" y="20249"/>
                    </a:lnTo>
                    <a:lnTo>
                      <a:pt x="9467" y="18180"/>
                    </a:lnTo>
                    <a:cubicBezTo>
                      <a:pt x="9373" y="17712"/>
                      <a:pt x="9039" y="17327"/>
                      <a:pt x="8588" y="17170"/>
                    </a:cubicBezTo>
                    <a:cubicBezTo>
                      <a:pt x="8339" y="17083"/>
                      <a:pt x="8096" y="16983"/>
                      <a:pt x="7861" y="16869"/>
                    </a:cubicBezTo>
                    <a:cubicBezTo>
                      <a:pt x="7675" y="16778"/>
                      <a:pt x="7474" y="16733"/>
                      <a:pt x="7273" y="16733"/>
                    </a:cubicBezTo>
                    <a:cubicBezTo>
                      <a:pt x="7011" y="16733"/>
                      <a:pt x="6750" y="16810"/>
                      <a:pt x="6525" y="16960"/>
                    </a:cubicBezTo>
                    <a:lnTo>
                      <a:pt x="4767" y="18132"/>
                    </a:lnTo>
                    <a:lnTo>
                      <a:pt x="3468" y="16833"/>
                    </a:lnTo>
                    <a:lnTo>
                      <a:pt x="4639" y="15075"/>
                    </a:lnTo>
                    <a:cubicBezTo>
                      <a:pt x="4904" y="14677"/>
                      <a:pt x="4939" y="14169"/>
                      <a:pt x="4732" y="13738"/>
                    </a:cubicBezTo>
                    <a:cubicBezTo>
                      <a:pt x="4618" y="13504"/>
                      <a:pt x="4516" y="13263"/>
                      <a:pt x="4429" y="13013"/>
                    </a:cubicBezTo>
                    <a:cubicBezTo>
                      <a:pt x="4273" y="12561"/>
                      <a:pt x="3888" y="12227"/>
                      <a:pt x="3419" y="12133"/>
                    </a:cubicBezTo>
                    <a:lnTo>
                      <a:pt x="1350" y="11718"/>
                    </a:lnTo>
                    <a:lnTo>
                      <a:pt x="1349" y="9882"/>
                    </a:lnTo>
                    <a:lnTo>
                      <a:pt x="3419" y="9468"/>
                    </a:lnTo>
                    <a:cubicBezTo>
                      <a:pt x="3888" y="9374"/>
                      <a:pt x="4273" y="9039"/>
                      <a:pt x="4429" y="8588"/>
                    </a:cubicBezTo>
                    <a:cubicBezTo>
                      <a:pt x="4516" y="8338"/>
                      <a:pt x="4617" y="8096"/>
                      <a:pt x="4731" y="7862"/>
                    </a:cubicBezTo>
                    <a:cubicBezTo>
                      <a:pt x="4940" y="7431"/>
                      <a:pt x="4905" y="6923"/>
                      <a:pt x="4639" y="6524"/>
                    </a:cubicBezTo>
                    <a:lnTo>
                      <a:pt x="3468" y="4767"/>
                    </a:lnTo>
                    <a:lnTo>
                      <a:pt x="4767" y="3468"/>
                    </a:lnTo>
                    <a:lnTo>
                      <a:pt x="6525" y="4639"/>
                    </a:lnTo>
                    <a:cubicBezTo>
                      <a:pt x="6750" y="4790"/>
                      <a:pt x="7011" y="4866"/>
                      <a:pt x="7273" y="4866"/>
                    </a:cubicBezTo>
                    <a:cubicBezTo>
                      <a:pt x="7474" y="4866"/>
                      <a:pt x="7674" y="4822"/>
                      <a:pt x="7861" y="4732"/>
                    </a:cubicBezTo>
                    <a:cubicBezTo>
                      <a:pt x="8095" y="4619"/>
                      <a:pt x="8337" y="4517"/>
                      <a:pt x="8586" y="4430"/>
                    </a:cubicBezTo>
                    <a:cubicBezTo>
                      <a:pt x="9039" y="4272"/>
                      <a:pt x="9373" y="3888"/>
                      <a:pt x="9467" y="3420"/>
                    </a:cubicBezTo>
                    <a:lnTo>
                      <a:pt x="9881" y="1350"/>
                    </a:lnTo>
                    <a:lnTo>
                      <a:pt x="11717" y="1350"/>
                    </a:lnTo>
                    <a:lnTo>
                      <a:pt x="12131" y="3420"/>
                    </a:lnTo>
                    <a:cubicBezTo>
                      <a:pt x="12225" y="3888"/>
                      <a:pt x="12560" y="4272"/>
                      <a:pt x="13012" y="4430"/>
                    </a:cubicBezTo>
                    <a:cubicBezTo>
                      <a:pt x="13261" y="4517"/>
                      <a:pt x="13502" y="4617"/>
                      <a:pt x="13737" y="4731"/>
                    </a:cubicBezTo>
                    <a:cubicBezTo>
                      <a:pt x="13924" y="4822"/>
                      <a:pt x="14125" y="4866"/>
                      <a:pt x="14326" y="4866"/>
                    </a:cubicBezTo>
                    <a:cubicBezTo>
                      <a:pt x="14589" y="4866"/>
                      <a:pt x="14850" y="4790"/>
                      <a:pt x="15075" y="4639"/>
                    </a:cubicBezTo>
                    <a:lnTo>
                      <a:pt x="16832" y="3468"/>
                    </a:lnTo>
                    <a:lnTo>
                      <a:pt x="18131" y="4767"/>
                    </a:lnTo>
                    <a:lnTo>
                      <a:pt x="16959" y="6524"/>
                    </a:lnTo>
                    <a:cubicBezTo>
                      <a:pt x="16694" y="6923"/>
                      <a:pt x="16660" y="7431"/>
                      <a:pt x="16867" y="7861"/>
                    </a:cubicBezTo>
                    <a:cubicBezTo>
                      <a:pt x="16980" y="8096"/>
                      <a:pt x="17083" y="8337"/>
                      <a:pt x="17170" y="8587"/>
                    </a:cubicBezTo>
                    <a:cubicBezTo>
                      <a:pt x="17327" y="9039"/>
                      <a:pt x="17710" y="9373"/>
                      <a:pt x="18180" y="9467"/>
                    </a:cubicBezTo>
                    <a:lnTo>
                      <a:pt x="20248" y="9882"/>
                    </a:lnTo>
                    <a:lnTo>
                      <a:pt x="20250" y="11718"/>
                    </a:lnTo>
                    <a:cubicBezTo>
                      <a:pt x="20250" y="11718"/>
                      <a:pt x="18180" y="12132"/>
                      <a:pt x="18180" y="12132"/>
                    </a:cubicBezTo>
                    <a:close/>
                    <a:moveTo>
                      <a:pt x="20513" y="8558"/>
                    </a:moveTo>
                    <a:lnTo>
                      <a:pt x="18445" y="8143"/>
                    </a:lnTo>
                    <a:cubicBezTo>
                      <a:pt x="18341" y="7844"/>
                      <a:pt x="18218" y="7554"/>
                      <a:pt x="18082" y="7273"/>
                    </a:cubicBezTo>
                    <a:lnTo>
                      <a:pt x="19254" y="5516"/>
                    </a:lnTo>
                    <a:cubicBezTo>
                      <a:pt x="19611" y="4980"/>
                      <a:pt x="19540" y="4268"/>
                      <a:pt x="19085" y="3813"/>
                    </a:cubicBezTo>
                    <a:lnTo>
                      <a:pt x="17787" y="2514"/>
                    </a:lnTo>
                    <a:cubicBezTo>
                      <a:pt x="17526" y="2253"/>
                      <a:pt x="17181" y="2118"/>
                      <a:pt x="16831" y="2118"/>
                    </a:cubicBezTo>
                    <a:cubicBezTo>
                      <a:pt x="16573" y="2118"/>
                      <a:pt x="16312" y="2193"/>
                      <a:pt x="16084" y="2345"/>
                    </a:cubicBezTo>
                    <a:lnTo>
                      <a:pt x="14326" y="3516"/>
                    </a:lnTo>
                    <a:cubicBezTo>
                      <a:pt x="14044" y="3380"/>
                      <a:pt x="13754" y="3258"/>
                      <a:pt x="13455" y="3155"/>
                    </a:cubicBezTo>
                    <a:lnTo>
                      <a:pt x="13041" y="1085"/>
                    </a:lnTo>
                    <a:cubicBezTo>
                      <a:pt x="12916" y="454"/>
                      <a:pt x="12361" y="0"/>
                      <a:pt x="11717" y="0"/>
                    </a:cubicBezTo>
                    <a:lnTo>
                      <a:pt x="9881" y="0"/>
                    </a:lnTo>
                    <a:cubicBezTo>
                      <a:pt x="9238" y="0"/>
                      <a:pt x="8684" y="454"/>
                      <a:pt x="8557" y="1085"/>
                    </a:cubicBezTo>
                    <a:lnTo>
                      <a:pt x="8143" y="3155"/>
                    </a:lnTo>
                    <a:cubicBezTo>
                      <a:pt x="7843" y="3258"/>
                      <a:pt x="7554" y="3381"/>
                      <a:pt x="7273" y="3516"/>
                    </a:cubicBezTo>
                    <a:lnTo>
                      <a:pt x="5516" y="2345"/>
                    </a:lnTo>
                    <a:cubicBezTo>
                      <a:pt x="5287" y="2193"/>
                      <a:pt x="5026" y="2118"/>
                      <a:pt x="4767" y="2118"/>
                    </a:cubicBezTo>
                    <a:cubicBezTo>
                      <a:pt x="4419" y="2118"/>
                      <a:pt x="4073" y="2253"/>
                      <a:pt x="3812" y="2514"/>
                    </a:cubicBezTo>
                    <a:lnTo>
                      <a:pt x="2514" y="3813"/>
                    </a:lnTo>
                    <a:cubicBezTo>
                      <a:pt x="2059" y="4268"/>
                      <a:pt x="1988" y="4980"/>
                      <a:pt x="2345" y="5516"/>
                    </a:cubicBezTo>
                    <a:lnTo>
                      <a:pt x="3516" y="7273"/>
                    </a:lnTo>
                    <a:cubicBezTo>
                      <a:pt x="3380" y="7555"/>
                      <a:pt x="3258" y="7844"/>
                      <a:pt x="3154" y="8144"/>
                    </a:cubicBezTo>
                    <a:lnTo>
                      <a:pt x="1085" y="8558"/>
                    </a:lnTo>
                    <a:cubicBezTo>
                      <a:pt x="454" y="8684"/>
                      <a:pt x="0" y="9238"/>
                      <a:pt x="0" y="9882"/>
                    </a:cubicBezTo>
                    <a:lnTo>
                      <a:pt x="0" y="11718"/>
                    </a:lnTo>
                    <a:cubicBezTo>
                      <a:pt x="0" y="12361"/>
                      <a:pt x="454" y="12916"/>
                      <a:pt x="1085" y="13042"/>
                    </a:cubicBezTo>
                    <a:lnTo>
                      <a:pt x="3154" y="13456"/>
                    </a:lnTo>
                    <a:cubicBezTo>
                      <a:pt x="3258" y="13755"/>
                      <a:pt x="3380" y="14046"/>
                      <a:pt x="3516" y="14326"/>
                    </a:cubicBezTo>
                    <a:lnTo>
                      <a:pt x="2345" y="16083"/>
                    </a:lnTo>
                    <a:cubicBezTo>
                      <a:pt x="1988" y="16619"/>
                      <a:pt x="2059" y="17332"/>
                      <a:pt x="2514" y="17787"/>
                    </a:cubicBezTo>
                    <a:lnTo>
                      <a:pt x="3812" y="19086"/>
                    </a:lnTo>
                    <a:cubicBezTo>
                      <a:pt x="4073" y="19346"/>
                      <a:pt x="4419" y="19482"/>
                      <a:pt x="4767" y="19482"/>
                    </a:cubicBezTo>
                    <a:cubicBezTo>
                      <a:pt x="5026" y="19482"/>
                      <a:pt x="5287" y="19406"/>
                      <a:pt x="5516" y="19254"/>
                    </a:cubicBezTo>
                    <a:lnTo>
                      <a:pt x="7273" y="18083"/>
                    </a:lnTo>
                    <a:cubicBezTo>
                      <a:pt x="7554" y="18220"/>
                      <a:pt x="7843" y="18341"/>
                      <a:pt x="8143" y="18445"/>
                    </a:cubicBezTo>
                    <a:lnTo>
                      <a:pt x="8557" y="20514"/>
                    </a:lnTo>
                    <a:cubicBezTo>
                      <a:pt x="8684" y="21146"/>
                      <a:pt x="9238" y="21599"/>
                      <a:pt x="9881" y="21599"/>
                    </a:cubicBezTo>
                    <a:lnTo>
                      <a:pt x="11717" y="21599"/>
                    </a:lnTo>
                    <a:cubicBezTo>
                      <a:pt x="12361" y="21599"/>
                      <a:pt x="12916" y="21146"/>
                      <a:pt x="13041" y="20514"/>
                    </a:cubicBezTo>
                    <a:lnTo>
                      <a:pt x="13456" y="18445"/>
                    </a:lnTo>
                    <a:cubicBezTo>
                      <a:pt x="13755" y="18341"/>
                      <a:pt x="14046" y="18219"/>
                      <a:pt x="14326" y="18083"/>
                    </a:cubicBezTo>
                    <a:lnTo>
                      <a:pt x="16084" y="19254"/>
                    </a:lnTo>
                    <a:cubicBezTo>
                      <a:pt x="16312" y="19406"/>
                      <a:pt x="16573" y="19482"/>
                      <a:pt x="16831" y="19482"/>
                    </a:cubicBezTo>
                    <a:cubicBezTo>
                      <a:pt x="17181" y="19482"/>
                      <a:pt x="17526" y="19346"/>
                      <a:pt x="17787" y="19086"/>
                    </a:cubicBezTo>
                    <a:lnTo>
                      <a:pt x="19085" y="17787"/>
                    </a:lnTo>
                    <a:cubicBezTo>
                      <a:pt x="19540" y="17332"/>
                      <a:pt x="19611" y="16619"/>
                      <a:pt x="19254" y="16083"/>
                    </a:cubicBezTo>
                    <a:lnTo>
                      <a:pt x="18082" y="14326"/>
                    </a:lnTo>
                    <a:cubicBezTo>
                      <a:pt x="18219" y="14045"/>
                      <a:pt x="18341" y="13755"/>
                      <a:pt x="18445" y="13456"/>
                    </a:cubicBezTo>
                    <a:lnTo>
                      <a:pt x="20513" y="13042"/>
                    </a:lnTo>
                    <a:cubicBezTo>
                      <a:pt x="21145" y="12916"/>
                      <a:pt x="21599" y="12361"/>
                      <a:pt x="21599" y="11718"/>
                    </a:cubicBezTo>
                    <a:lnTo>
                      <a:pt x="21599" y="9882"/>
                    </a:lnTo>
                    <a:cubicBezTo>
                      <a:pt x="21599" y="9238"/>
                      <a:pt x="21145" y="8684"/>
                      <a:pt x="20513" y="8558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139" name="AutoShape 124"/>
              <p:cNvSpPr/>
              <p:nvPr/>
            </p:nvSpPr>
            <p:spPr bwMode="auto">
              <a:xfrm>
                <a:off x="4570413" y="2712244"/>
                <a:ext cx="203200" cy="2032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20250"/>
                    </a:moveTo>
                    <a:cubicBezTo>
                      <a:pt x="5580" y="20250"/>
                      <a:pt x="1350" y="16017"/>
                      <a:pt x="1350" y="10800"/>
                    </a:cubicBezTo>
                    <a:cubicBezTo>
                      <a:pt x="1350" y="5582"/>
                      <a:pt x="5580" y="1349"/>
                      <a:pt x="10800" y="1349"/>
                    </a:cubicBezTo>
                    <a:cubicBezTo>
                      <a:pt x="16016" y="1349"/>
                      <a:pt x="20250" y="5582"/>
                      <a:pt x="20250" y="10800"/>
                    </a:cubicBezTo>
                    <a:cubicBezTo>
                      <a:pt x="20250" y="16017"/>
                      <a:pt x="16016" y="20250"/>
                      <a:pt x="10800" y="20250"/>
                    </a:cubicBezTo>
                    <a:moveTo>
                      <a:pt x="10800" y="0"/>
                    </a:moveTo>
                    <a:cubicBezTo>
                      <a:pt x="4836" y="0"/>
                      <a:pt x="0" y="4836"/>
                      <a:pt x="0" y="10800"/>
                    </a:cubicBezTo>
                    <a:cubicBezTo>
                      <a:pt x="0" y="16763"/>
                      <a:pt x="4836" y="21600"/>
                      <a:pt x="10800" y="21600"/>
                    </a:cubicBezTo>
                    <a:cubicBezTo>
                      <a:pt x="16763" y="21600"/>
                      <a:pt x="21599" y="16763"/>
                      <a:pt x="21599" y="10800"/>
                    </a:cubicBezTo>
                    <a:cubicBezTo>
                      <a:pt x="21599" y="4836"/>
                      <a:pt x="16763" y="0"/>
                      <a:pt x="1080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140" name="AutoShape 125"/>
              <p:cNvSpPr/>
              <p:nvPr/>
            </p:nvSpPr>
            <p:spPr bwMode="auto">
              <a:xfrm>
                <a:off x="4613275" y="2755900"/>
                <a:ext cx="116682" cy="116682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18900"/>
                    </a:moveTo>
                    <a:cubicBezTo>
                      <a:pt x="6328" y="18900"/>
                      <a:pt x="2699" y="15271"/>
                      <a:pt x="2699" y="10800"/>
                    </a:cubicBezTo>
                    <a:cubicBezTo>
                      <a:pt x="2699" y="6329"/>
                      <a:pt x="6328" y="2700"/>
                      <a:pt x="10800" y="2700"/>
                    </a:cubicBezTo>
                    <a:cubicBezTo>
                      <a:pt x="15271" y="2700"/>
                      <a:pt x="18899" y="6329"/>
                      <a:pt x="18899" y="10800"/>
                    </a:cubicBezTo>
                    <a:cubicBezTo>
                      <a:pt x="18899" y="15271"/>
                      <a:pt x="15271" y="18900"/>
                      <a:pt x="10800" y="18900"/>
                    </a:cubicBezTo>
                    <a:moveTo>
                      <a:pt x="10800" y="0"/>
                    </a:moveTo>
                    <a:cubicBezTo>
                      <a:pt x="4830" y="0"/>
                      <a:pt x="0" y="4833"/>
                      <a:pt x="0" y="10800"/>
                    </a:cubicBezTo>
                    <a:cubicBezTo>
                      <a:pt x="0" y="16766"/>
                      <a:pt x="4830" y="21599"/>
                      <a:pt x="10800" y="21599"/>
                    </a:cubicBezTo>
                    <a:cubicBezTo>
                      <a:pt x="16764" y="21599"/>
                      <a:pt x="21600" y="16766"/>
                      <a:pt x="21600" y="10800"/>
                    </a:cubicBezTo>
                    <a:cubicBezTo>
                      <a:pt x="21600" y="4833"/>
                      <a:pt x="16764" y="0"/>
                      <a:pt x="1080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17447" tIns="17447" rIns="17447" bIns="17447" anchor="ctr"/>
              <a:lstStyle/>
              <a:p>
                <a:pPr algn="just" defTabSz="209550" hangingPunct="0">
                  <a:lnSpc>
                    <a:spcPct val="120000"/>
                  </a:lnSpc>
                </a:pPr>
                <a:endParaRPr lang="en-US" sz="90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41" name="Rectangle 140"/>
            <p:cNvSpPr/>
            <p:nvPr/>
          </p:nvSpPr>
          <p:spPr>
            <a:xfrm>
              <a:off x="3456000" y="4301604"/>
              <a:ext cx="1799288" cy="5847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8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财务</a:t>
              </a: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分类</a:t>
              </a:r>
              <a:r>
                <a:rPr lang="zh-CN" altLang="en-US" sz="8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项目</a:t>
              </a: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费用涉及钻</a:t>
              </a:r>
              <a:r>
                <a:rPr lang="zh-CN" altLang="en-US" sz="8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前、钻井、</a:t>
              </a: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地面等大类，大类下还细分各小类</a:t>
              </a:r>
              <a:endParaRPr lang="en-GB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405224" y="2799521"/>
              <a:ext cx="1446923" cy="5847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财务数据日常主要业务包括概算、结算、转资，预警等</a:t>
              </a:r>
              <a:endParaRPr lang="en-GB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6304303" y="2941200"/>
              <a:ext cx="1390289" cy="7460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费用</a:t>
              </a:r>
              <a:r>
                <a:rPr lang="zh-CN" altLang="en-US" sz="8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提取包括地质灾害评估费，征地费，耕地占用税，钻前工程费，</a:t>
              </a: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环境评价等。</a:t>
              </a:r>
              <a:endParaRPr lang="en-GB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933576" y="4243918"/>
              <a:ext cx="1736992" cy="423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8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审核业务包括投资合理性，实际经济性，风险点等。</a:t>
              </a:r>
              <a:endParaRPr lang="en-GB" altLang="zh-CN" sz="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41" name="TextBox 8"/>
          <p:cNvSpPr txBox="1"/>
          <p:nvPr/>
        </p:nvSpPr>
        <p:spPr>
          <a:xfrm>
            <a:off x="609599" y="297529"/>
            <a:ext cx="5243711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痛点分析（</a:t>
            </a:r>
            <a:r>
              <a:rPr lang="zh-CN" altLang="en-US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财务数据业务复杂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</a:t>
            </a:r>
            <a:endParaRPr lang="zh-CN" altLang="en-US" sz="32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18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0">
        <p14:prism isInverted="1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4238958" y="3493258"/>
            <a:ext cx="4380840" cy="969916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716" tIns="36357" rIns="72716" bIns="36357" rtlCol="0" anchor="ctr"/>
          <a:lstStyle/>
          <a:p>
            <a:pPr algn="ctr"/>
            <a:endParaRPr lang="zh-CN" altLang="en-US" sz="151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5919193" y="2214972"/>
            <a:ext cx="1020367" cy="10203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4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03</a:t>
            </a:r>
            <a:endParaRPr lang="zh-CN" altLang="en-US" sz="4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5161541" y="3624274"/>
            <a:ext cx="2535673" cy="707886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-1" fmla="*/ 0 w 2520280"/>
              <a:gd name="connsiteY0-2" fmla="*/ 1584176 h 1872208"/>
              <a:gd name="connsiteX1-3" fmla="*/ 2520280 w 2520280"/>
              <a:gd name="connsiteY1-4" fmla="*/ 1584176 h 1872208"/>
              <a:gd name="connsiteX2-5" fmla="*/ 2520280 w 2520280"/>
              <a:gd name="connsiteY2-6" fmla="*/ 1872208 h 1872208"/>
              <a:gd name="connsiteX3-7" fmla="*/ 0 w 2520280"/>
              <a:gd name="connsiteY3-8" fmla="*/ 1872208 h 1872208"/>
              <a:gd name="connsiteX4-9" fmla="*/ 0 w 2520280"/>
              <a:gd name="connsiteY4-10" fmla="*/ 1584176 h 1872208"/>
              <a:gd name="connsiteX5-11" fmla="*/ 0 w 2520280"/>
              <a:gd name="connsiteY5-12" fmla="*/ 0 h 1872208"/>
              <a:gd name="connsiteX6-13" fmla="*/ 2520280 w 2520280"/>
              <a:gd name="connsiteY6-14" fmla="*/ 0 h 1872208"/>
              <a:gd name="connsiteX7-15" fmla="*/ 0 w 2520280"/>
              <a:gd name="connsiteY7-16" fmla="*/ 0 h 1872208"/>
              <a:gd name="connsiteX0-17" fmla="*/ 0 w 2520280"/>
              <a:gd name="connsiteY0-18" fmla="*/ 1872208 h 1872208"/>
              <a:gd name="connsiteX1-19" fmla="*/ 2520280 w 2520280"/>
              <a:gd name="connsiteY1-20" fmla="*/ 1584176 h 1872208"/>
              <a:gd name="connsiteX2-21" fmla="*/ 2520280 w 2520280"/>
              <a:gd name="connsiteY2-22" fmla="*/ 1872208 h 1872208"/>
              <a:gd name="connsiteX3-23" fmla="*/ 0 w 2520280"/>
              <a:gd name="connsiteY3-24" fmla="*/ 1872208 h 1872208"/>
              <a:gd name="connsiteX4-25" fmla="*/ 0 w 2520280"/>
              <a:gd name="connsiteY4-26" fmla="*/ 0 h 1872208"/>
              <a:gd name="connsiteX5-27" fmla="*/ 2520280 w 2520280"/>
              <a:gd name="connsiteY5-28" fmla="*/ 0 h 1872208"/>
              <a:gd name="connsiteX6-29" fmla="*/ 0 w 2520280"/>
              <a:gd name="connsiteY6-30" fmla="*/ 0 h 1872208"/>
              <a:gd name="connsiteX0-31" fmla="*/ 0 w 2520280"/>
              <a:gd name="connsiteY0-32" fmla="*/ 1872208 h 1872208"/>
              <a:gd name="connsiteX1-33" fmla="*/ 2520280 w 2520280"/>
              <a:gd name="connsiteY1-34" fmla="*/ 1872208 h 1872208"/>
              <a:gd name="connsiteX2-35" fmla="*/ 0 w 2520280"/>
              <a:gd name="connsiteY2-36" fmla="*/ 1872208 h 1872208"/>
              <a:gd name="connsiteX3-37" fmla="*/ 0 w 2520280"/>
              <a:gd name="connsiteY3-38" fmla="*/ 0 h 1872208"/>
              <a:gd name="connsiteX4-39" fmla="*/ 2520280 w 2520280"/>
              <a:gd name="connsiteY4-40" fmla="*/ 0 h 1872208"/>
              <a:gd name="connsiteX5-41" fmla="*/ 0 w 2520280"/>
              <a:gd name="connsiteY5-42" fmla="*/ 0 h 1872208"/>
              <a:gd name="connsiteX0-43" fmla="*/ 0 w 2520280"/>
              <a:gd name="connsiteY0-44" fmla="*/ 1872208 h 1872208"/>
              <a:gd name="connsiteX1-45" fmla="*/ 2520280 w 2520280"/>
              <a:gd name="connsiteY1-46" fmla="*/ 1872208 h 1872208"/>
              <a:gd name="connsiteX2-47" fmla="*/ 0 w 2520280"/>
              <a:gd name="connsiteY2-48" fmla="*/ 1872208 h 1872208"/>
              <a:gd name="connsiteX3-49" fmla="*/ 0 w 2520280"/>
              <a:gd name="connsiteY3-50" fmla="*/ 0 h 1872208"/>
              <a:gd name="connsiteX4-51" fmla="*/ 34255 w 2520280"/>
              <a:gd name="connsiteY4-52" fmla="*/ 0 h 1872208"/>
              <a:gd name="connsiteX5-53" fmla="*/ 0 w 2520280"/>
              <a:gd name="connsiteY5-54" fmla="*/ 0 h 1872208"/>
              <a:gd name="connsiteX0-55" fmla="*/ 0 w 2520280"/>
              <a:gd name="connsiteY0-56" fmla="*/ 1872208 h 1872208"/>
              <a:gd name="connsiteX1-57" fmla="*/ 2520280 w 2520280"/>
              <a:gd name="connsiteY1-58" fmla="*/ 1872208 h 1872208"/>
              <a:gd name="connsiteX2-59" fmla="*/ 0 w 2520280"/>
              <a:gd name="connsiteY2-60" fmla="*/ 1872208 h 1872208"/>
              <a:gd name="connsiteX3-61" fmla="*/ 0 w 2520280"/>
              <a:gd name="connsiteY3-62" fmla="*/ 0 h 1872208"/>
              <a:gd name="connsiteX4-63" fmla="*/ 917 w 2520280"/>
              <a:gd name="connsiteY4-64" fmla="*/ 6036 h 1872208"/>
              <a:gd name="connsiteX5-65" fmla="*/ 0 w 2520280"/>
              <a:gd name="connsiteY5-66" fmla="*/ 0 h 1872208"/>
              <a:gd name="connsiteX0-67" fmla="*/ 0 w 2520280"/>
              <a:gd name="connsiteY0-68" fmla="*/ 1890314 h 1890314"/>
              <a:gd name="connsiteX1-69" fmla="*/ 2520280 w 2520280"/>
              <a:gd name="connsiteY1-70" fmla="*/ 1890314 h 1890314"/>
              <a:gd name="connsiteX2-71" fmla="*/ 0 w 2520280"/>
              <a:gd name="connsiteY2-72" fmla="*/ 1890314 h 1890314"/>
              <a:gd name="connsiteX3-73" fmla="*/ 0 w 2520280"/>
              <a:gd name="connsiteY3-74" fmla="*/ 18106 h 1890314"/>
              <a:gd name="connsiteX4-75" fmla="*/ 53304 w 2520280"/>
              <a:gd name="connsiteY4-76" fmla="*/ 0 h 1890314"/>
              <a:gd name="connsiteX5-77" fmla="*/ 0 w 2520280"/>
              <a:gd name="connsiteY5-78" fmla="*/ 18106 h 1890314"/>
              <a:gd name="connsiteX0-79" fmla="*/ 0 w 2520280"/>
              <a:gd name="connsiteY0-80" fmla="*/ 1872208 h 1872208"/>
              <a:gd name="connsiteX1-81" fmla="*/ 2520280 w 2520280"/>
              <a:gd name="connsiteY1-82" fmla="*/ 1872208 h 1872208"/>
              <a:gd name="connsiteX2-83" fmla="*/ 0 w 2520280"/>
              <a:gd name="connsiteY2-84" fmla="*/ 1872208 h 1872208"/>
              <a:gd name="connsiteX3-85" fmla="*/ 0 w 2520280"/>
              <a:gd name="connsiteY3-86" fmla="*/ 0 h 1872208"/>
              <a:gd name="connsiteX4-87" fmla="*/ 916 w 2520280"/>
              <a:gd name="connsiteY4-88" fmla="*/ 0 h 1872208"/>
              <a:gd name="connsiteX5-89" fmla="*/ 0 w 2520280"/>
              <a:gd name="connsiteY5-90" fmla="*/ 0 h 187220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3175" cap="sq">
            <a:noFill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</a:t>
            </a:r>
            <a:endParaRPr lang="en-US" altLang="zh-CN" sz="32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/>
            <a:r>
              <a:rPr lang="en-US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SYSTEM </a:t>
            </a:r>
            <a:r>
              <a:rPr lang="en-US" altLang="zh-CN" sz="1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FUNCTION</a:t>
            </a:r>
            <a:endParaRPr lang="zh-CN" altLang="en-US" sz="1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6867544" y="4646802"/>
            <a:ext cx="891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核心功能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TextBox 11"/>
          <p:cNvSpPr txBox="1"/>
          <p:nvPr/>
        </p:nvSpPr>
        <p:spPr>
          <a:xfrm>
            <a:off x="5097089" y="4646802"/>
            <a:ext cx="891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功能介绍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867544" y="4916416"/>
            <a:ext cx="891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售后服务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7088" y="4916416"/>
            <a:ext cx="891270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lvl="1" indent="-171450" algn="ctr"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技术介绍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43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wind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  <p:bldP spid="9" grpId="0"/>
          <p:bldP spid="10" grpId="0"/>
          <p:bldP spid="11" grpId="0"/>
          <p:bldP spid="12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accel="400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accel="4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56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7" dur="5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8" dur="50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9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0" dur="10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" presetClass="entr" presetSubtype="4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6" dur="5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7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1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  <p:bldP spid="3" grpId="0" animBg="1"/>
          <p:bldP spid="5" grpId="0"/>
          <p:bldP spid="9" grpId="0"/>
          <p:bldP spid="10" grpId="0"/>
          <p:bldP spid="11" grpId="0"/>
          <p:bldP spid="12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24645" y="2240575"/>
            <a:ext cx="1631915" cy="1631915"/>
            <a:chOff x="1108416" y="1691638"/>
            <a:chExt cx="1781907" cy="1781907"/>
          </a:xfrm>
        </p:grpSpPr>
        <p:sp>
          <p:nvSpPr>
            <p:cNvPr id="9" name="Oval 8"/>
            <p:cNvSpPr/>
            <p:nvPr/>
          </p:nvSpPr>
          <p:spPr>
            <a:xfrm flipH="1">
              <a:off x="1108416" y="1691638"/>
              <a:ext cx="1781907" cy="178190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358818" y="2249887"/>
              <a:ext cx="1380278" cy="6654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140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Java </a:t>
              </a:r>
              <a:r>
                <a:rPr lang="en-US" altLang="zh-CN" sz="140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spring boot</a:t>
              </a:r>
              <a:r>
                <a:rPr lang="en-US" altLang="zh-CN" sz="140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zh-CN" sz="140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</a:t>
              </a:r>
              <a:r>
                <a:rPr lang="en-GB" sz="140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JPA</a:t>
              </a:r>
              <a:endParaRPr lang="en-GB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18065" y="3286290"/>
            <a:ext cx="1645325" cy="1631915"/>
            <a:chOff x="2739096" y="2833465"/>
            <a:chExt cx="1796549" cy="1781907"/>
          </a:xfrm>
        </p:grpSpPr>
        <p:sp>
          <p:nvSpPr>
            <p:cNvPr id="12" name="Oval 11"/>
            <p:cNvSpPr/>
            <p:nvPr/>
          </p:nvSpPr>
          <p:spPr>
            <a:xfrm flipH="1">
              <a:off x="2739096" y="2833465"/>
              <a:ext cx="1781907" cy="178190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104033" y="3532258"/>
              <a:ext cx="1431612" cy="3571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GB" altLang="zh-CN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Nginx </a:t>
              </a:r>
              <a:r>
                <a:rPr lang="en-GB" altLang="zh-CN" sz="1400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vue</a:t>
              </a:r>
              <a:endParaRPr lang="en-GB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404898" y="3286290"/>
            <a:ext cx="1631915" cy="1631915"/>
            <a:chOff x="6000456" y="2833465"/>
            <a:chExt cx="1781907" cy="1781907"/>
          </a:xfrm>
        </p:grpSpPr>
        <p:sp>
          <p:nvSpPr>
            <p:cNvPr id="11" name="Oval 10"/>
            <p:cNvSpPr/>
            <p:nvPr/>
          </p:nvSpPr>
          <p:spPr>
            <a:xfrm flipH="1">
              <a:off x="6000456" y="2833465"/>
              <a:ext cx="1781907" cy="178190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74710" y="3545848"/>
              <a:ext cx="1356425" cy="3571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Html css</a:t>
              </a:r>
              <a:r>
                <a:rPr lang="en-US" altLang="zh-CN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3.0 </a:t>
              </a:r>
              <a:endParaRPr lang="en-GB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391734" y="3286290"/>
            <a:ext cx="1631915" cy="1631915"/>
            <a:chOff x="9261816" y="2833466"/>
            <a:chExt cx="1781907" cy="1781907"/>
          </a:xfrm>
        </p:grpSpPr>
        <p:sp>
          <p:nvSpPr>
            <p:cNvPr id="10" name="Oval 9"/>
            <p:cNvSpPr/>
            <p:nvPr/>
          </p:nvSpPr>
          <p:spPr>
            <a:xfrm flipH="1">
              <a:off x="9261816" y="2833466"/>
              <a:ext cx="1781907" cy="178190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366522" y="3378124"/>
              <a:ext cx="1651654" cy="6654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zh-CN" altLang="en-US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分布式扩展</a:t>
              </a:r>
              <a:endParaRPr lang="en-US" altLang="zh-CN" sz="1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zh-CN" altLang="en-US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数据库实时备份</a:t>
              </a:r>
              <a:endParaRPr lang="en-US" altLang="zh-CN" sz="14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911481" y="2240575"/>
            <a:ext cx="1631915" cy="1631915"/>
            <a:chOff x="4369776" y="1691638"/>
            <a:chExt cx="1781907" cy="1781907"/>
          </a:xfrm>
        </p:grpSpPr>
        <p:sp>
          <p:nvSpPr>
            <p:cNvPr id="8" name="Oval 7"/>
            <p:cNvSpPr/>
            <p:nvPr/>
          </p:nvSpPr>
          <p:spPr>
            <a:xfrm flipH="1">
              <a:off x="4369776" y="1691638"/>
              <a:ext cx="1781907" cy="178190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Freeform 17"/>
            <p:cNvSpPr>
              <a:spLocks noEditPoints="1"/>
            </p:cNvSpPr>
            <p:nvPr/>
          </p:nvSpPr>
          <p:spPr bwMode="auto">
            <a:xfrm>
              <a:off x="5086120" y="1900044"/>
              <a:ext cx="349218" cy="431275"/>
            </a:xfrm>
            <a:custGeom>
              <a:avLst/>
              <a:gdLst>
                <a:gd name="T0" fmla="*/ 0 w 85"/>
                <a:gd name="T1" fmla="*/ 29 h 105"/>
                <a:gd name="T2" fmla="*/ 50 w 85"/>
                <a:gd name="T3" fmla="*/ 0 h 105"/>
                <a:gd name="T4" fmla="*/ 70 w 85"/>
                <a:gd name="T5" fmla="*/ 35 h 105"/>
                <a:gd name="T6" fmla="*/ 56 w 85"/>
                <a:gd name="T7" fmla="*/ 42 h 105"/>
                <a:gd name="T8" fmla="*/ 69 w 85"/>
                <a:gd name="T9" fmla="*/ 64 h 105"/>
                <a:gd name="T10" fmla="*/ 67 w 85"/>
                <a:gd name="T11" fmla="*/ 68 h 105"/>
                <a:gd name="T12" fmla="*/ 72 w 85"/>
                <a:gd name="T13" fmla="*/ 69 h 105"/>
                <a:gd name="T14" fmla="*/ 70 w 85"/>
                <a:gd name="T15" fmla="*/ 73 h 105"/>
                <a:gd name="T16" fmla="*/ 72 w 85"/>
                <a:gd name="T17" fmla="*/ 77 h 105"/>
                <a:gd name="T18" fmla="*/ 77 w 85"/>
                <a:gd name="T19" fmla="*/ 77 h 105"/>
                <a:gd name="T20" fmla="*/ 81 w 85"/>
                <a:gd name="T21" fmla="*/ 85 h 105"/>
                <a:gd name="T22" fmla="*/ 80 w 85"/>
                <a:gd name="T23" fmla="*/ 89 h 105"/>
                <a:gd name="T24" fmla="*/ 85 w 85"/>
                <a:gd name="T25" fmla="*/ 91 h 105"/>
                <a:gd name="T26" fmla="*/ 79 w 85"/>
                <a:gd name="T27" fmla="*/ 98 h 105"/>
                <a:gd name="T28" fmla="*/ 69 w 85"/>
                <a:gd name="T29" fmla="*/ 81 h 105"/>
                <a:gd name="T30" fmla="*/ 65 w 85"/>
                <a:gd name="T31" fmla="*/ 83 h 105"/>
                <a:gd name="T32" fmla="*/ 76 w 85"/>
                <a:gd name="T33" fmla="*/ 102 h 105"/>
                <a:gd name="T34" fmla="*/ 73 w 85"/>
                <a:gd name="T35" fmla="*/ 105 h 105"/>
                <a:gd name="T36" fmla="*/ 71 w 85"/>
                <a:gd name="T37" fmla="*/ 105 h 105"/>
                <a:gd name="T38" fmla="*/ 46 w 85"/>
                <a:gd name="T39" fmla="*/ 63 h 105"/>
                <a:gd name="T40" fmla="*/ 45 w 85"/>
                <a:gd name="T41" fmla="*/ 64 h 105"/>
                <a:gd name="T42" fmla="*/ 68 w 85"/>
                <a:gd name="T43" fmla="*/ 105 h 105"/>
                <a:gd name="T44" fmla="*/ 63 w 85"/>
                <a:gd name="T45" fmla="*/ 104 h 105"/>
                <a:gd name="T46" fmla="*/ 34 w 85"/>
                <a:gd name="T47" fmla="*/ 55 h 105"/>
                <a:gd name="T48" fmla="*/ 20 w 85"/>
                <a:gd name="T49" fmla="*/ 63 h 105"/>
                <a:gd name="T50" fmla="*/ 0 w 85"/>
                <a:gd name="T51" fmla="*/ 29 h 105"/>
                <a:gd name="T52" fmla="*/ 14 w 85"/>
                <a:gd name="T53" fmla="*/ 28 h 105"/>
                <a:gd name="T54" fmla="*/ 22 w 85"/>
                <a:gd name="T55" fmla="*/ 42 h 105"/>
                <a:gd name="T56" fmla="*/ 49 w 85"/>
                <a:gd name="T57" fmla="*/ 26 h 105"/>
                <a:gd name="T58" fmla="*/ 42 w 85"/>
                <a:gd name="T59" fmla="*/ 12 h 105"/>
                <a:gd name="T60" fmla="*/ 14 w 85"/>
                <a:gd name="T61" fmla="*/ 28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5" h="105">
                  <a:moveTo>
                    <a:pt x="0" y="29"/>
                  </a:moveTo>
                  <a:cubicBezTo>
                    <a:pt x="13" y="12"/>
                    <a:pt x="30" y="3"/>
                    <a:pt x="50" y="0"/>
                  </a:cubicBezTo>
                  <a:cubicBezTo>
                    <a:pt x="56" y="11"/>
                    <a:pt x="63" y="23"/>
                    <a:pt x="70" y="35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72" y="69"/>
                    <a:pt x="72" y="69"/>
                    <a:pt x="72" y="69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2" y="77"/>
                    <a:pt x="72" y="77"/>
                    <a:pt x="72" y="77"/>
                  </a:cubicBezTo>
                  <a:cubicBezTo>
                    <a:pt x="77" y="77"/>
                    <a:pt x="77" y="77"/>
                    <a:pt x="77" y="77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9"/>
                    <a:pt x="80" y="89"/>
                    <a:pt x="80" y="89"/>
                  </a:cubicBezTo>
                  <a:cubicBezTo>
                    <a:pt x="85" y="91"/>
                    <a:pt x="85" y="91"/>
                    <a:pt x="85" y="91"/>
                  </a:cubicBezTo>
                  <a:cubicBezTo>
                    <a:pt x="79" y="98"/>
                    <a:pt x="79" y="98"/>
                    <a:pt x="79" y="9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5" y="83"/>
                    <a:pt x="65" y="83"/>
                    <a:pt x="65" y="83"/>
                  </a:cubicBezTo>
                  <a:cubicBezTo>
                    <a:pt x="76" y="102"/>
                    <a:pt x="76" y="102"/>
                    <a:pt x="76" y="102"/>
                  </a:cubicBezTo>
                  <a:cubicBezTo>
                    <a:pt x="73" y="105"/>
                    <a:pt x="73" y="105"/>
                    <a:pt x="73" y="105"/>
                  </a:cubicBezTo>
                  <a:cubicBezTo>
                    <a:pt x="71" y="105"/>
                    <a:pt x="71" y="105"/>
                    <a:pt x="71" y="105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5" y="64"/>
                    <a:pt x="45" y="64"/>
                    <a:pt x="45" y="64"/>
                  </a:cubicBezTo>
                  <a:cubicBezTo>
                    <a:pt x="68" y="105"/>
                    <a:pt x="68" y="105"/>
                    <a:pt x="68" y="105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20" y="63"/>
                    <a:pt x="20" y="63"/>
                    <a:pt x="20" y="63"/>
                  </a:cubicBezTo>
                  <a:cubicBezTo>
                    <a:pt x="13" y="52"/>
                    <a:pt x="7" y="40"/>
                    <a:pt x="0" y="29"/>
                  </a:cubicBezTo>
                  <a:close/>
                  <a:moveTo>
                    <a:pt x="14" y="28"/>
                  </a:moveTo>
                  <a:cubicBezTo>
                    <a:pt x="22" y="42"/>
                    <a:pt x="22" y="42"/>
                    <a:pt x="22" y="42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2" y="12"/>
                    <a:pt x="42" y="12"/>
                    <a:pt x="42" y="12"/>
                  </a:cubicBezTo>
                  <a:lnTo>
                    <a:pt x="14" y="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83743" tIns="41872" rIns="83743" bIns="41872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lang="zh-CN" altLang="en-US" sz="90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769160" y="2460170"/>
              <a:ext cx="1188580" cy="6654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1400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Sqlserver</a:t>
              </a:r>
              <a:r>
                <a:rPr lang="en-US" altLang="zh-CN" sz="14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2012</a:t>
              </a:r>
              <a:endParaRPr lang="en-GB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898315" y="2240575"/>
            <a:ext cx="1631915" cy="1631915"/>
            <a:chOff x="7631136" y="1691638"/>
            <a:chExt cx="1781907" cy="1781907"/>
          </a:xfrm>
        </p:grpSpPr>
        <p:sp>
          <p:nvSpPr>
            <p:cNvPr id="7" name="Oval 6"/>
            <p:cNvSpPr/>
            <p:nvPr/>
          </p:nvSpPr>
          <p:spPr>
            <a:xfrm flipH="1">
              <a:off x="7631136" y="1691638"/>
              <a:ext cx="1781907" cy="178190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20000"/>
                </a:lnSpc>
              </a:pPr>
              <a:endParaRPr lang="en-GB" sz="9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8290231" y="1926902"/>
              <a:ext cx="463715" cy="444634"/>
            </a:xfrm>
            <a:custGeom>
              <a:avLst/>
              <a:gdLst>
                <a:gd name="T0" fmla="*/ 68 w 113"/>
                <a:gd name="T1" fmla="*/ 54 h 108"/>
                <a:gd name="T2" fmla="*/ 45 w 113"/>
                <a:gd name="T3" fmla="*/ 54 h 108"/>
                <a:gd name="T4" fmla="*/ 48 w 113"/>
                <a:gd name="T5" fmla="*/ 32 h 108"/>
                <a:gd name="T6" fmla="*/ 0 w 113"/>
                <a:gd name="T7" fmla="*/ 54 h 108"/>
                <a:gd name="T8" fmla="*/ 17 w 113"/>
                <a:gd name="T9" fmla="*/ 93 h 108"/>
                <a:gd name="T10" fmla="*/ 62 w 113"/>
                <a:gd name="T11" fmla="*/ 78 h 108"/>
                <a:gd name="T12" fmla="*/ 38 w 113"/>
                <a:gd name="T13" fmla="*/ 84 h 108"/>
                <a:gd name="T14" fmla="*/ 26 w 113"/>
                <a:gd name="T15" fmla="*/ 73 h 108"/>
                <a:gd name="T16" fmla="*/ 57 w 113"/>
                <a:gd name="T17" fmla="*/ 76 h 108"/>
                <a:gd name="T18" fmla="*/ 79 w 113"/>
                <a:gd name="T19" fmla="*/ 82 h 108"/>
                <a:gd name="T20" fmla="*/ 64 w 113"/>
                <a:gd name="T21" fmla="*/ 89 h 108"/>
                <a:gd name="T22" fmla="*/ 52 w 113"/>
                <a:gd name="T23" fmla="*/ 89 h 108"/>
                <a:gd name="T24" fmla="*/ 80 w 113"/>
                <a:gd name="T25" fmla="*/ 105 h 108"/>
                <a:gd name="T26" fmla="*/ 86 w 113"/>
                <a:gd name="T27" fmla="*/ 73 h 108"/>
                <a:gd name="T28" fmla="*/ 113 w 113"/>
                <a:gd name="T29" fmla="*/ 54 h 108"/>
                <a:gd name="T30" fmla="*/ 70 w 113"/>
                <a:gd name="T31" fmla="*/ 32 h 108"/>
                <a:gd name="T32" fmla="*/ 76 w 113"/>
                <a:gd name="T33" fmla="*/ 23 h 108"/>
                <a:gd name="T34" fmla="*/ 88 w 113"/>
                <a:gd name="T35" fmla="*/ 33 h 108"/>
                <a:gd name="T36" fmla="*/ 96 w 113"/>
                <a:gd name="T37" fmla="*/ 14 h 108"/>
                <a:gd name="T38" fmla="*/ 63 w 113"/>
                <a:gd name="T39" fmla="*/ 20 h 108"/>
                <a:gd name="T40" fmla="*/ 33 w 113"/>
                <a:gd name="T41" fmla="*/ 3 h 108"/>
                <a:gd name="T42" fmla="*/ 26 w 113"/>
                <a:gd name="T43" fmla="*/ 29 h 108"/>
                <a:gd name="T44" fmla="*/ 34 w 113"/>
                <a:gd name="T45" fmla="*/ 25 h 108"/>
                <a:gd name="T46" fmla="*/ 49 w 113"/>
                <a:gd name="T47" fmla="*/ 18 h 108"/>
                <a:gd name="T48" fmla="*/ 48 w 113"/>
                <a:gd name="T49" fmla="*/ 32 h 108"/>
                <a:gd name="T50" fmla="*/ 92 w 113"/>
                <a:gd name="T51" fmla="*/ 45 h 108"/>
                <a:gd name="T52" fmla="*/ 92 w 113"/>
                <a:gd name="T53" fmla="*/ 62 h 108"/>
                <a:gd name="T54" fmla="*/ 77 w 113"/>
                <a:gd name="T55" fmla="*/ 44 h 108"/>
                <a:gd name="T56" fmla="*/ 75 w 113"/>
                <a:gd name="T57" fmla="*/ 66 h 108"/>
                <a:gd name="T58" fmla="*/ 65 w 113"/>
                <a:gd name="T59" fmla="*/ 41 h 108"/>
                <a:gd name="T60" fmla="*/ 51 w 113"/>
                <a:gd name="T61" fmla="*/ 41 h 108"/>
                <a:gd name="T62" fmla="*/ 47 w 113"/>
                <a:gd name="T63" fmla="*/ 44 h 108"/>
                <a:gd name="T64" fmla="*/ 57 w 113"/>
                <a:gd name="T65" fmla="*/ 67 h 108"/>
                <a:gd name="T66" fmla="*/ 22 w 113"/>
                <a:gd name="T67" fmla="*/ 62 h 108"/>
                <a:gd name="T68" fmla="*/ 9 w 113"/>
                <a:gd name="T69" fmla="*/ 54 h 108"/>
                <a:gd name="T70" fmla="*/ 37 w 113"/>
                <a:gd name="T71" fmla="*/ 42 h 108"/>
                <a:gd name="T72" fmla="*/ 64 w 113"/>
                <a:gd name="T73" fmla="*/ 50 h 108"/>
                <a:gd name="T74" fmla="*/ 64 w 113"/>
                <a:gd name="T75" fmla="*/ 50 h 108"/>
                <a:gd name="T76" fmla="*/ 50 w 113"/>
                <a:gd name="T77" fmla="*/ 53 h 108"/>
                <a:gd name="T78" fmla="*/ 49 w 113"/>
                <a:gd name="T79" fmla="*/ 57 h 108"/>
                <a:gd name="T80" fmla="*/ 51 w 113"/>
                <a:gd name="T81" fmla="*/ 52 h 108"/>
                <a:gd name="T82" fmla="*/ 56 w 113"/>
                <a:gd name="T83" fmla="*/ 45 h 108"/>
                <a:gd name="T84" fmla="*/ 58 w 113"/>
                <a:gd name="T85" fmla="*/ 45 h 108"/>
                <a:gd name="T86" fmla="*/ 60 w 113"/>
                <a:gd name="T87" fmla="*/ 4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3" h="108">
                  <a:moveTo>
                    <a:pt x="57" y="42"/>
                  </a:moveTo>
                  <a:cubicBezTo>
                    <a:pt x="63" y="42"/>
                    <a:pt x="68" y="47"/>
                    <a:pt x="68" y="54"/>
                  </a:cubicBezTo>
                  <a:cubicBezTo>
                    <a:pt x="68" y="60"/>
                    <a:pt x="63" y="65"/>
                    <a:pt x="57" y="65"/>
                  </a:cubicBezTo>
                  <a:cubicBezTo>
                    <a:pt x="50" y="65"/>
                    <a:pt x="45" y="60"/>
                    <a:pt x="45" y="54"/>
                  </a:cubicBezTo>
                  <a:cubicBezTo>
                    <a:pt x="45" y="47"/>
                    <a:pt x="50" y="42"/>
                    <a:pt x="57" y="42"/>
                  </a:cubicBezTo>
                  <a:close/>
                  <a:moveTo>
                    <a:pt x="48" y="32"/>
                  </a:moveTo>
                  <a:cubicBezTo>
                    <a:pt x="36" y="32"/>
                    <a:pt x="26" y="34"/>
                    <a:pt x="19" y="37"/>
                  </a:cubicBezTo>
                  <a:cubicBezTo>
                    <a:pt x="7" y="41"/>
                    <a:pt x="0" y="47"/>
                    <a:pt x="0" y="54"/>
                  </a:cubicBezTo>
                  <a:cubicBezTo>
                    <a:pt x="0" y="60"/>
                    <a:pt x="7" y="66"/>
                    <a:pt x="17" y="70"/>
                  </a:cubicBezTo>
                  <a:cubicBezTo>
                    <a:pt x="13" y="80"/>
                    <a:pt x="12" y="89"/>
                    <a:pt x="17" y="93"/>
                  </a:cubicBezTo>
                  <a:cubicBezTo>
                    <a:pt x="22" y="98"/>
                    <a:pt x="31" y="98"/>
                    <a:pt x="42" y="92"/>
                  </a:cubicBezTo>
                  <a:cubicBezTo>
                    <a:pt x="48" y="89"/>
                    <a:pt x="55" y="84"/>
                    <a:pt x="62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4" y="81"/>
                    <a:pt x="41" y="83"/>
                    <a:pt x="38" y="84"/>
                  </a:cubicBezTo>
                  <a:cubicBezTo>
                    <a:pt x="31" y="88"/>
                    <a:pt x="25" y="89"/>
                    <a:pt x="23" y="87"/>
                  </a:cubicBezTo>
                  <a:cubicBezTo>
                    <a:pt x="21" y="85"/>
                    <a:pt x="23" y="80"/>
                    <a:pt x="26" y="73"/>
                  </a:cubicBezTo>
                  <a:cubicBezTo>
                    <a:pt x="26" y="73"/>
                    <a:pt x="26" y="73"/>
                    <a:pt x="26" y="73"/>
                  </a:cubicBezTo>
                  <a:cubicBezTo>
                    <a:pt x="35" y="75"/>
                    <a:pt x="45" y="76"/>
                    <a:pt x="57" y="76"/>
                  </a:cubicBezTo>
                  <a:cubicBezTo>
                    <a:pt x="64" y="76"/>
                    <a:pt x="71" y="75"/>
                    <a:pt x="77" y="74"/>
                  </a:cubicBezTo>
                  <a:cubicBezTo>
                    <a:pt x="78" y="77"/>
                    <a:pt x="78" y="80"/>
                    <a:pt x="79" y="82"/>
                  </a:cubicBezTo>
                  <a:cubicBezTo>
                    <a:pt x="79" y="90"/>
                    <a:pt x="79" y="95"/>
                    <a:pt x="76" y="96"/>
                  </a:cubicBezTo>
                  <a:cubicBezTo>
                    <a:pt x="74" y="98"/>
                    <a:pt x="69" y="95"/>
                    <a:pt x="64" y="89"/>
                  </a:cubicBezTo>
                  <a:cubicBezTo>
                    <a:pt x="62" y="88"/>
                    <a:pt x="61" y="86"/>
                    <a:pt x="60" y="84"/>
                  </a:cubicBezTo>
                  <a:cubicBezTo>
                    <a:pt x="52" y="89"/>
                    <a:pt x="52" y="89"/>
                    <a:pt x="52" y="89"/>
                  </a:cubicBezTo>
                  <a:cubicBezTo>
                    <a:pt x="54" y="91"/>
                    <a:pt x="56" y="93"/>
                    <a:pt x="57" y="95"/>
                  </a:cubicBezTo>
                  <a:cubicBezTo>
                    <a:pt x="65" y="104"/>
                    <a:pt x="74" y="108"/>
                    <a:pt x="80" y="105"/>
                  </a:cubicBezTo>
                  <a:cubicBezTo>
                    <a:pt x="86" y="102"/>
                    <a:pt x="89" y="93"/>
                    <a:pt x="88" y="81"/>
                  </a:cubicBezTo>
                  <a:cubicBezTo>
                    <a:pt x="87" y="79"/>
                    <a:pt x="87" y="76"/>
                    <a:pt x="86" y="73"/>
                  </a:cubicBezTo>
                  <a:cubicBezTo>
                    <a:pt x="89" y="72"/>
                    <a:pt x="92" y="71"/>
                    <a:pt x="95" y="70"/>
                  </a:cubicBezTo>
                  <a:cubicBezTo>
                    <a:pt x="106" y="67"/>
                    <a:pt x="113" y="61"/>
                    <a:pt x="113" y="54"/>
                  </a:cubicBezTo>
                  <a:cubicBezTo>
                    <a:pt x="113" y="47"/>
                    <a:pt x="106" y="41"/>
                    <a:pt x="95" y="37"/>
                  </a:cubicBezTo>
                  <a:cubicBezTo>
                    <a:pt x="88" y="35"/>
                    <a:pt x="80" y="33"/>
                    <a:pt x="70" y="32"/>
                  </a:cubicBezTo>
                  <a:cubicBezTo>
                    <a:pt x="69" y="31"/>
                    <a:pt x="69" y="29"/>
                    <a:pt x="68" y="28"/>
                  </a:cubicBezTo>
                  <a:cubicBezTo>
                    <a:pt x="70" y="26"/>
                    <a:pt x="73" y="24"/>
                    <a:pt x="76" y="23"/>
                  </a:cubicBezTo>
                  <a:cubicBezTo>
                    <a:pt x="83" y="20"/>
                    <a:pt x="88" y="18"/>
                    <a:pt x="90" y="20"/>
                  </a:cubicBezTo>
                  <a:cubicBezTo>
                    <a:pt x="92" y="22"/>
                    <a:pt x="91" y="27"/>
                    <a:pt x="88" y="33"/>
                  </a:cubicBezTo>
                  <a:cubicBezTo>
                    <a:pt x="97" y="35"/>
                    <a:pt x="97" y="35"/>
                    <a:pt x="97" y="35"/>
                  </a:cubicBezTo>
                  <a:cubicBezTo>
                    <a:pt x="101" y="26"/>
                    <a:pt x="101" y="18"/>
                    <a:pt x="96" y="14"/>
                  </a:cubicBezTo>
                  <a:cubicBezTo>
                    <a:pt x="91" y="9"/>
                    <a:pt x="82" y="10"/>
                    <a:pt x="72" y="15"/>
                  </a:cubicBezTo>
                  <a:cubicBezTo>
                    <a:pt x="69" y="16"/>
                    <a:pt x="66" y="18"/>
                    <a:pt x="63" y="20"/>
                  </a:cubicBezTo>
                  <a:cubicBezTo>
                    <a:pt x="60" y="17"/>
                    <a:pt x="58" y="15"/>
                    <a:pt x="56" y="12"/>
                  </a:cubicBezTo>
                  <a:cubicBezTo>
                    <a:pt x="48" y="4"/>
                    <a:pt x="39" y="0"/>
                    <a:pt x="33" y="3"/>
                  </a:cubicBezTo>
                  <a:cubicBezTo>
                    <a:pt x="27" y="6"/>
                    <a:pt x="24" y="14"/>
                    <a:pt x="26" y="26"/>
                  </a:cubicBezTo>
                  <a:cubicBezTo>
                    <a:pt x="26" y="27"/>
                    <a:pt x="26" y="28"/>
                    <a:pt x="26" y="29"/>
                  </a:cubicBezTo>
                  <a:cubicBezTo>
                    <a:pt x="35" y="29"/>
                    <a:pt x="35" y="29"/>
                    <a:pt x="35" y="29"/>
                  </a:cubicBezTo>
                  <a:cubicBezTo>
                    <a:pt x="35" y="27"/>
                    <a:pt x="35" y="26"/>
                    <a:pt x="34" y="25"/>
                  </a:cubicBezTo>
                  <a:cubicBezTo>
                    <a:pt x="34" y="17"/>
                    <a:pt x="34" y="12"/>
                    <a:pt x="37" y="11"/>
                  </a:cubicBezTo>
                  <a:cubicBezTo>
                    <a:pt x="39" y="10"/>
                    <a:pt x="44" y="13"/>
                    <a:pt x="49" y="18"/>
                  </a:cubicBezTo>
                  <a:cubicBezTo>
                    <a:pt x="51" y="20"/>
                    <a:pt x="53" y="23"/>
                    <a:pt x="55" y="25"/>
                  </a:cubicBezTo>
                  <a:cubicBezTo>
                    <a:pt x="53" y="27"/>
                    <a:pt x="50" y="30"/>
                    <a:pt x="48" y="32"/>
                  </a:cubicBezTo>
                  <a:close/>
                  <a:moveTo>
                    <a:pt x="75" y="42"/>
                  </a:moveTo>
                  <a:cubicBezTo>
                    <a:pt x="82" y="43"/>
                    <a:pt x="87" y="44"/>
                    <a:pt x="92" y="45"/>
                  </a:cubicBezTo>
                  <a:cubicBezTo>
                    <a:pt x="99" y="48"/>
                    <a:pt x="104" y="51"/>
                    <a:pt x="104" y="54"/>
                  </a:cubicBezTo>
                  <a:cubicBezTo>
                    <a:pt x="104" y="56"/>
                    <a:pt x="99" y="59"/>
                    <a:pt x="92" y="62"/>
                  </a:cubicBezTo>
                  <a:cubicBezTo>
                    <a:pt x="89" y="63"/>
                    <a:pt x="87" y="63"/>
                    <a:pt x="84" y="64"/>
                  </a:cubicBezTo>
                  <a:cubicBezTo>
                    <a:pt x="82" y="58"/>
                    <a:pt x="80" y="51"/>
                    <a:pt x="77" y="44"/>
                  </a:cubicBezTo>
                  <a:cubicBezTo>
                    <a:pt x="76" y="44"/>
                    <a:pt x="76" y="43"/>
                    <a:pt x="75" y="42"/>
                  </a:cubicBezTo>
                  <a:close/>
                  <a:moveTo>
                    <a:pt x="75" y="66"/>
                  </a:moveTo>
                  <a:cubicBezTo>
                    <a:pt x="73" y="60"/>
                    <a:pt x="71" y="54"/>
                    <a:pt x="69" y="48"/>
                  </a:cubicBezTo>
                  <a:cubicBezTo>
                    <a:pt x="67" y="46"/>
                    <a:pt x="66" y="43"/>
                    <a:pt x="65" y="41"/>
                  </a:cubicBezTo>
                  <a:cubicBezTo>
                    <a:pt x="62" y="41"/>
                    <a:pt x="59" y="41"/>
                    <a:pt x="57" y="41"/>
                  </a:cubicBezTo>
                  <a:cubicBezTo>
                    <a:pt x="55" y="41"/>
                    <a:pt x="53" y="41"/>
                    <a:pt x="51" y="41"/>
                  </a:cubicBezTo>
                  <a:cubicBezTo>
                    <a:pt x="50" y="42"/>
                    <a:pt x="49" y="43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1" y="51"/>
                    <a:pt x="35" y="58"/>
                    <a:pt x="31" y="64"/>
                  </a:cubicBezTo>
                  <a:cubicBezTo>
                    <a:pt x="38" y="66"/>
                    <a:pt x="47" y="67"/>
                    <a:pt x="57" y="67"/>
                  </a:cubicBezTo>
                  <a:cubicBezTo>
                    <a:pt x="63" y="67"/>
                    <a:pt x="69" y="66"/>
                    <a:pt x="75" y="66"/>
                  </a:cubicBezTo>
                  <a:close/>
                  <a:moveTo>
                    <a:pt x="22" y="62"/>
                  </a:moveTo>
                  <a:cubicBezTo>
                    <a:pt x="22" y="62"/>
                    <a:pt x="22" y="62"/>
                    <a:pt x="22" y="62"/>
                  </a:cubicBezTo>
                  <a:cubicBezTo>
                    <a:pt x="14" y="59"/>
                    <a:pt x="9" y="56"/>
                    <a:pt x="9" y="54"/>
                  </a:cubicBezTo>
                  <a:cubicBezTo>
                    <a:pt x="9" y="51"/>
                    <a:pt x="14" y="48"/>
                    <a:pt x="22" y="45"/>
                  </a:cubicBezTo>
                  <a:cubicBezTo>
                    <a:pt x="26" y="44"/>
                    <a:pt x="31" y="43"/>
                    <a:pt x="37" y="42"/>
                  </a:cubicBezTo>
                  <a:cubicBezTo>
                    <a:pt x="31" y="49"/>
                    <a:pt x="26" y="56"/>
                    <a:pt x="22" y="62"/>
                  </a:cubicBezTo>
                  <a:close/>
                  <a:moveTo>
                    <a:pt x="64" y="50"/>
                  </a:moveTo>
                  <a:cubicBezTo>
                    <a:pt x="63" y="55"/>
                    <a:pt x="61" y="59"/>
                    <a:pt x="57" y="62"/>
                  </a:cubicBezTo>
                  <a:cubicBezTo>
                    <a:pt x="63" y="62"/>
                    <a:pt x="66" y="55"/>
                    <a:pt x="64" y="50"/>
                  </a:cubicBezTo>
                  <a:close/>
                  <a:moveTo>
                    <a:pt x="49" y="57"/>
                  </a:moveTo>
                  <a:cubicBezTo>
                    <a:pt x="49" y="55"/>
                    <a:pt x="50" y="54"/>
                    <a:pt x="50" y="53"/>
                  </a:cubicBezTo>
                  <a:cubicBezTo>
                    <a:pt x="49" y="52"/>
                    <a:pt x="49" y="52"/>
                    <a:pt x="49" y="52"/>
                  </a:cubicBezTo>
                  <a:cubicBezTo>
                    <a:pt x="48" y="54"/>
                    <a:pt x="48" y="55"/>
                    <a:pt x="49" y="57"/>
                  </a:cubicBezTo>
                  <a:close/>
                  <a:moveTo>
                    <a:pt x="49" y="50"/>
                  </a:moveTo>
                  <a:cubicBezTo>
                    <a:pt x="51" y="52"/>
                    <a:pt x="51" y="52"/>
                    <a:pt x="51" y="52"/>
                  </a:cubicBezTo>
                  <a:cubicBezTo>
                    <a:pt x="53" y="50"/>
                    <a:pt x="55" y="49"/>
                    <a:pt x="57" y="47"/>
                  </a:cubicBezTo>
                  <a:cubicBezTo>
                    <a:pt x="56" y="45"/>
                    <a:pt x="56" y="45"/>
                    <a:pt x="56" y="45"/>
                  </a:cubicBezTo>
                  <a:cubicBezTo>
                    <a:pt x="53" y="45"/>
                    <a:pt x="50" y="47"/>
                    <a:pt x="49" y="50"/>
                  </a:cubicBezTo>
                  <a:close/>
                  <a:moveTo>
                    <a:pt x="58" y="45"/>
                  </a:moveTo>
                  <a:cubicBezTo>
                    <a:pt x="58" y="47"/>
                    <a:pt x="58" y="47"/>
                    <a:pt x="58" y="47"/>
                  </a:cubicBezTo>
                  <a:cubicBezTo>
                    <a:pt x="59" y="46"/>
                    <a:pt x="59" y="46"/>
                    <a:pt x="60" y="46"/>
                  </a:cubicBezTo>
                  <a:cubicBezTo>
                    <a:pt x="59" y="45"/>
                    <a:pt x="58" y="45"/>
                    <a:pt x="58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83743" tIns="41872" rIns="83743" bIns="41872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lang="zh-CN" altLang="en-US" sz="90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11646" y="2460170"/>
              <a:ext cx="1425442" cy="6394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1400" dirty="0" err="1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Javascript</a:t>
              </a:r>
              <a:r>
                <a:rPr lang="en-US" altLang="zh-CN" sz="14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   </a:t>
              </a:r>
              <a:r>
                <a:rPr lang="en-US" altLang="zh-CN" sz="1400" dirty="0" err="1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+mn-ea"/>
                  <a:sym typeface="Arial" panose="020B0604020202020204" pitchFamily="34" charset="0"/>
                </a:rPr>
                <a:t>axios</a:t>
              </a:r>
              <a:endParaRPr lang="en-GB" altLang="zh-CN" sz="1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43" name="TextBox 8"/>
          <p:cNvSpPr txBox="1"/>
          <p:nvPr/>
        </p:nvSpPr>
        <p:spPr>
          <a:xfrm>
            <a:off x="609599" y="297529"/>
            <a:ext cx="4988018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zh-CN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系统功能（技术介绍</a:t>
            </a:r>
            <a:r>
              <a:rPr lang="zh-CN" altLang="en-US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</a:t>
            </a:r>
            <a:endParaRPr lang="zh-CN" alt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66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0">
        <p14:gallery dir="l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E7965BD-BA7C-4284-B303-3DF26FF20985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UUID" val="{C1A8F295-47DC-48FB-81BD-666766343352}"/>
  <p:tag name="ISPRING_RESOURCE_FOLDER" val="E:\素材\正版图-卖\PPT\0变色龙\0包图网\bt369\ppt\bt369\"/>
  <p:tag name="ISPRING_PRESENTATION_PATH" val="E:\素材\正版图-卖\PPT\0变色龙\0包图网\bt369\ppt\bt369.pptx"/>
  <p:tag name="ISPRING_PROJECT_FOLDER_UPDATED" val="1"/>
  <p:tag name="ISPRING_SCREEN_RECS_UPDATED" val="E:\素材\正版图-卖\PPT\0变色龙\0包图网\bt369\ppt\bt369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bt94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NUMBER"/>
  <p:tag name="ID" val="553512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NUMBER"/>
  <p:tag name="ID" val="553512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NUMBER"/>
  <p:tag name="ID" val="553512"/>
  <p:tag name="MH_ORDER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NUMBER"/>
  <p:tag name="ID" val="553512"/>
  <p:tag name="MH_ORDER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4"/>
</p:tagLst>
</file>

<file path=ppt/theme/theme1.xml><?xml version="1.0" encoding="utf-8"?>
<a:theme xmlns:a="http://schemas.openxmlformats.org/drawingml/2006/main" name=" www.2ppt.com">
  <a:themeElements>
    <a:clrScheme name="自定义 252">
      <a:dk1>
        <a:sysClr val="windowText" lastClr="000000"/>
      </a:dk1>
      <a:lt1>
        <a:sysClr val="window" lastClr="FFFFFF"/>
      </a:lt1>
      <a:dk2>
        <a:srgbClr val="C00000"/>
      </a:dk2>
      <a:lt2>
        <a:srgbClr val="E7E6E6"/>
      </a:lt2>
      <a:accent1>
        <a:srgbClr val="C00000"/>
      </a:accent1>
      <a:accent2>
        <a:srgbClr val="FF9900"/>
      </a:accent2>
      <a:accent3>
        <a:srgbClr val="C00000"/>
      </a:accent3>
      <a:accent4>
        <a:srgbClr val="FF9900"/>
      </a:accent4>
      <a:accent5>
        <a:srgbClr val="C00000"/>
      </a:accent5>
      <a:accent6>
        <a:srgbClr val="FF9900"/>
      </a:accent6>
      <a:hlink>
        <a:srgbClr val="C00000"/>
      </a:hlink>
      <a:folHlink>
        <a:srgbClr val="FF9900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1039</Words>
  <Application>Microsoft Office PowerPoint</Application>
  <PresentationFormat>自定义</PresentationFormat>
  <Paragraphs>196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2" baseType="lpstr">
      <vt:lpstr>DIN-BoldItalic</vt:lpstr>
      <vt:lpstr>Impact MT Std</vt:lpstr>
      <vt:lpstr>方正超粗黑简体</vt:lpstr>
      <vt:lpstr>黑体</vt:lpstr>
      <vt:lpstr>华文中宋</vt:lpstr>
      <vt:lpstr>宋体</vt:lpstr>
      <vt:lpstr>微软雅黑</vt:lpstr>
      <vt:lpstr>幼圆</vt:lpstr>
      <vt:lpstr>Arial</vt:lpstr>
      <vt:lpstr>Calibri</vt:lpstr>
      <vt:lpstr>Calibri Light</vt:lpstr>
      <vt:lpstr>Impact</vt:lpstr>
      <vt:lpstr>Segoe UI</vt:lpstr>
      <vt:lpstr>Times New Roman</vt:lpstr>
      <vt:lpstr> 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www.2ppt.com-爱PPT提供资源下载</dc:title>
  <dc:subject>www.2ppt.com-爱PPT提供资源下载</dc:subject>
  <dc:creator/>
  <dc:description>www.2ppt.com-爱PPT提供资源下载</dc:description>
  <cp:lastModifiedBy/>
  <cp:revision>1</cp:revision>
  <dcterms:created xsi:type="dcterms:W3CDTF">2022-03-14T03:41:19Z</dcterms:created>
  <dcterms:modified xsi:type="dcterms:W3CDTF">2023-07-16T15:25:23Z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74EED801390C417CBADEBEA1697D931D</vt:lpwstr>
  </property>
  <property fmtid="{D5CDD505-2E9C-101B-9397-08002B2CF9AE}" pid="3" name="KSOProductBuildVer">
    <vt:lpwstr>2052-11.1.0.11365</vt:lpwstr>
  </property>
  <property fmtid="{A09F084E-AD41-489F-8076-AA5BE3082BCA}" pid="100">
    <vt:ui4>5</vt:ui4>
  </property>
  <property fmtid="{64440492-4C8B-11D1-8B70-080036B11A03}" pid="11">
    <vt:lpwstr>www.2ppt.com-爱PPT提供资源下载</vt:lpwstr>
  </property>
</Properties>
</file>